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2" r:id="rId2"/>
    <p:sldId id="278" r:id="rId3"/>
    <p:sldId id="279" r:id="rId4"/>
    <p:sldId id="280" r:id="rId5"/>
    <p:sldId id="264" r:id="rId6"/>
    <p:sldId id="258" r:id="rId7"/>
    <p:sldId id="285" r:id="rId8"/>
    <p:sldId id="263" r:id="rId9"/>
    <p:sldId id="256" r:id="rId10"/>
    <p:sldId id="271" r:id="rId11"/>
    <p:sldId id="288" r:id="rId12"/>
    <p:sldId id="287" r:id="rId13"/>
    <p:sldId id="283"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42749"/>
    <a:srgbClr val="E1BD6C"/>
    <a:srgbClr val="F22F0F"/>
    <a:srgbClr val="13775E"/>
    <a:srgbClr val="EBBF94"/>
    <a:srgbClr val="E6A0C4"/>
    <a:srgbClr val="7294D4"/>
    <a:srgbClr val="D9A499"/>
    <a:srgbClr val="C6CD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3" autoAdjust="0"/>
    <p:restoredTop sz="96159" autoAdjust="0"/>
  </p:normalViewPr>
  <p:slideViewPr>
    <p:cSldViewPr snapToGrid="0">
      <p:cViewPr varScale="1">
        <p:scale>
          <a:sx n="104" d="100"/>
          <a:sy n="104"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EB744-5EAE-4C4B-ADED-B597657BC823}" type="datetimeFigureOut">
              <a:rPr lang="fr-CH" smtClean="0"/>
              <a:t>28.07.2022</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71268-2624-4400-B7C9-BBDA976AE18D}" type="slidenum">
              <a:rPr lang="fr-CH" smtClean="0"/>
              <a:t>‹#›</a:t>
            </a:fld>
            <a:endParaRPr lang="fr-CH"/>
          </a:p>
        </p:txBody>
      </p:sp>
    </p:spTree>
    <p:extLst>
      <p:ext uri="{BB962C8B-B14F-4D97-AF65-F5344CB8AC3E}">
        <p14:creationId xmlns:p14="http://schemas.microsoft.com/office/powerpoint/2010/main" val="303243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interesting in developing a platform that allows home buyers or renter to explore the environmental quality of their neighborhoods. This a natural extension of my on-going industry partnership with </a:t>
            </a:r>
            <a:r>
              <a:rPr lang="en-US" dirty="0" err="1"/>
              <a:t>wuest</a:t>
            </a:r>
            <a:r>
              <a:rPr lang="en-US" dirty="0"/>
              <a:t> who is a real estate consultancy, and they are interested in understanding the influence that these environmental factors have on the real estate decision. </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1</a:t>
            </a:fld>
            <a:endParaRPr lang="fr-CH"/>
          </a:p>
        </p:txBody>
      </p:sp>
    </p:spTree>
    <p:extLst>
      <p:ext uri="{BB962C8B-B14F-4D97-AF65-F5344CB8AC3E}">
        <p14:creationId xmlns:p14="http://schemas.microsoft.com/office/powerpoint/2010/main" val="332198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what I have in mind- Walk-Score is a close example. You simply type in your location, and you get information on the walkability of a given neighborhood. There business model was really oriented to Real Estate brokers and listing services who use these scores to promote their listing. This information isn’t very useful for European cities, but its quite helpful in the US</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10</a:t>
            </a:fld>
            <a:endParaRPr lang="fr-CH"/>
          </a:p>
        </p:txBody>
      </p:sp>
    </p:spTree>
    <p:extLst>
      <p:ext uri="{BB962C8B-B14F-4D97-AF65-F5344CB8AC3E}">
        <p14:creationId xmlns:p14="http://schemas.microsoft.com/office/powerpoint/2010/main" val="334909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And I look forward to your questions and suggestions. </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13</a:t>
            </a:fld>
            <a:endParaRPr lang="fr-CH"/>
          </a:p>
        </p:txBody>
      </p:sp>
    </p:spTree>
    <p:extLst>
      <p:ext uri="{BB962C8B-B14F-4D97-AF65-F5344CB8AC3E}">
        <p14:creationId xmlns:p14="http://schemas.microsoft.com/office/powerpoint/2010/main" val="66089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why Real Estate Firms like </a:t>
            </a:r>
            <a:r>
              <a:rPr lang="en-US" dirty="0" err="1"/>
              <a:t>Wuest</a:t>
            </a:r>
            <a:r>
              <a:rPr lang="en-US" dirty="0"/>
              <a:t> are interested in this are </a:t>
            </a:r>
            <a:r>
              <a:rPr lang="en-US" dirty="0" err="1"/>
              <a:t>iBuyers</a:t>
            </a:r>
            <a:r>
              <a:rPr lang="en-US" dirty="0"/>
              <a:t>. </a:t>
            </a:r>
            <a:r>
              <a:rPr lang="en-US" dirty="0" err="1"/>
              <a:t>iBuyers</a:t>
            </a:r>
            <a:r>
              <a:rPr lang="en-US" dirty="0"/>
              <a:t> are essentially institution house flippers that use massive amounts of data, some algorithms, to offers home-seller instant cash deals. </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2</a:t>
            </a:fld>
            <a:endParaRPr lang="fr-CH"/>
          </a:p>
        </p:txBody>
      </p:sp>
    </p:spTree>
    <p:extLst>
      <p:ext uri="{BB962C8B-B14F-4D97-AF65-F5344CB8AC3E}">
        <p14:creationId xmlns:p14="http://schemas.microsoft.com/office/powerpoint/2010/main" val="95525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you may have heard, turned out that Zillow had to shut the program down just after 3 years. A paper had studied </a:t>
            </a:r>
            <a:r>
              <a:rPr lang="en-US" dirty="0" err="1"/>
              <a:t>iBuyer</a:t>
            </a:r>
            <a:r>
              <a:rPr lang="en-US" dirty="0"/>
              <a:t> transactions and pointed out that their model were fairly simple and that were difficult to capture datapoints that Zillow and other do not account which results in adverse selection. If we want to understand what these missing features are, we have to ask would you buy a home without </a:t>
            </a:r>
            <a:r>
              <a:rPr lang="en-US" dirty="0" err="1"/>
              <a:t>visting</a:t>
            </a:r>
            <a:r>
              <a:rPr lang="en-US" dirty="0"/>
              <a:t> the property.</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3</a:t>
            </a:fld>
            <a:endParaRPr lang="fr-CH"/>
          </a:p>
        </p:txBody>
      </p:sp>
    </p:spTree>
    <p:extLst>
      <p:ext uri="{BB962C8B-B14F-4D97-AF65-F5344CB8AC3E}">
        <p14:creationId xmlns:p14="http://schemas.microsoft.com/office/powerpoint/2010/main" val="102692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Chances are you wouldn’t, right would want to know what the condition of the property is, how much daylight </a:t>
            </a:r>
            <a:r>
              <a:rPr lang="en-US" dirty="0" err="1"/>
              <a:t>youll</a:t>
            </a:r>
            <a:r>
              <a:rPr lang="en-US" dirty="0"/>
              <a:t> get in the morning, how noisy is the road. Broadly speaking this environmental quality is the impression that a buyer gets, and is one of the most important factors in their decision </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4</a:t>
            </a:fld>
            <a:endParaRPr lang="fr-CH"/>
          </a:p>
        </p:txBody>
      </p:sp>
    </p:spTree>
    <p:extLst>
      <p:ext uri="{BB962C8B-B14F-4D97-AF65-F5344CB8AC3E}">
        <p14:creationId xmlns:p14="http://schemas.microsoft.com/office/powerpoint/2010/main" val="20075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environmental factor independently like air-pollution and visual quality, we can see that quantifying these factors is not-trivial. But thanks to increasing amounts of data and compute its now possible to </a:t>
            </a:r>
          </a:p>
          <a:p>
            <a:endParaRPr lang="en-US" dirty="0"/>
          </a:p>
          <a:p>
            <a:r>
              <a:rPr lang="en-US" dirty="0"/>
              <a:t>And there’s an opportunity for a digital tool to help home buyers and renters digest this information in a convenient way.</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5</a:t>
            </a:fld>
            <a:endParaRPr lang="fr-CH"/>
          </a:p>
        </p:txBody>
      </p:sp>
    </p:spTree>
    <p:extLst>
      <p:ext uri="{BB962C8B-B14F-4D97-AF65-F5344CB8AC3E}">
        <p14:creationId xmlns:p14="http://schemas.microsoft.com/office/powerpoint/2010/main" val="233502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were to browse online today for a new apartment– you’ll really only have information on the structure. You can filter by the size, by the age, but if you're interested in any environmental aspect you are limited</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6</a:t>
            </a:fld>
            <a:endParaRPr lang="fr-CH"/>
          </a:p>
        </p:txBody>
      </p:sp>
    </p:spTree>
    <p:extLst>
      <p:ext uri="{BB962C8B-B14F-4D97-AF65-F5344CB8AC3E}">
        <p14:creationId xmlns:p14="http://schemas.microsoft.com/office/powerpoint/2010/main" val="89211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really have google street view, google earth to manual browse and click back and fourth. The photos that the listing offers are often biased not too informative.</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7</a:t>
            </a:fld>
            <a:endParaRPr lang="fr-CH"/>
          </a:p>
        </p:txBody>
      </p:sp>
    </p:spTree>
    <p:extLst>
      <p:ext uri="{BB962C8B-B14F-4D97-AF65-F5344CB8AC3E}">
        <p14:creationId xmlns:p14="http://schemas.microsoft.com/office/powerpoint/2010/main" val="3459720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most cases its only when you get to the property do you realize whether you have the view on the left or right. </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8</a:t>
            </a:fld>
            <a:endParaRPr lang="fr-CH"/>
          </a:p>
        </p:txBody>
      </p:sp>
    </p:spTree>
    <p:extLst>
      <p:ext uri="{BB962C8B-B14F-4D97-AF65-F5344CB8AC3E}">
        <p14:creationId xmlns:p14="http://schemas.microsoft.com/office/powerpoint/2010/main" val="2383817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solution I propose to develop is a web application that allow users to explore environmental quality of their neighborhoods and of where they want to live. I will first focus on Visual Quality as this is what my PhD has been focused on with the intent to expand. As part of my industry partnership, I am in a unique position where I have had access to line of sight data for all 3.3 million structures in Switzerland, and have already developed indicators and trained models that quantify the viewscape from a given building.  On the right is a visualization of the visual quality ratings produced by my model.</a:t>
            </a:r>
            <a:endParaRPr lang="fr-CH" dirty="0"/>
          </a:p>
        </p:txBody>
      </p:sp>
      <p:sp>
        <p:nvSpPr>
          <p:cNvPr id="4" name="Slide Number Placeholder 3"/>
          <p:cNvSpPr>
            <a:spLocks noGrp="1"/>
          </p:cNvSpPr>
          <p:nvPr>
            <p:ph type="sldNum" sz="quarter" idx="5"/>
          </p:nvPr>
        </p:nvSpPr>
        <p:spPr/>
        <p:txBody>
          <a:bodyPr/>
          <a:lstStyle/>
          <a:p>
            <a:fld id="{0E771268-2624-4400-B7C9-BBDA976AE18D}" type="slidenum">
              <a:rPr lang="fr-CH" smtClean="0"/>
              <a:t>9</a:t>
            </a:fld>
            <a:endParaRPr lang="fr-CH"/>
          </a:p>
        </p:txBody>
      </p:sp>
    </p:spTree>
    <p:extLst>
      <p:ext uri="{BB962C8B-B14F-4D97-AF65-F5344CB8AC3E}">
        <p14:creationId xmlns:p14="http://schemas.microsoft.com/office/powerpoint/2010/main" val="74336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73C1E-1B93-424A-9BB6-F2EF8A7D45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a:extLst>
              <a:ext uri="{FF2B5EF4-FFF2-40B4-BE49-F238E27FC236}">
                <a16:creationId xmlns:a16="http://schemas.microsoft.com/office/drawing/2014/main" id="{49B6186B-5A47-4758-B311-0E1E86E5F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a:extLst>
              <a:ext uri="{FF2B5EF4-FFF2-40B4-BE49-F238E27FC236}">
                <a16:creationId xmlns:a16="http://schemas.microsoft.com/office/drawing/2014/main" id="{895A62C1-664A-405D-BA4C-DFA2D169C45B}"/>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5" name="Footer Placeholder 4">
            <a:extLst>
              <a:ext uri="{FF2B5EF4-FFF2-40B4-BE49-F238E27FC236}">
                <a16:creationId xmlns:a16="http://schemas.microsoft.com/office/drawing/2014/main" id="{4E6DC049-5890-4A45-A278-A085B3F820D5}"/>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14BB6B6A-BB2D-4E53-8947-6DD0DC2F41BF}"/>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414099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E455-106E-43A9-AEC1-927777E59715}"/>
              </a:ext>
            </a:extLst>
          </p:cNvPr>
          <p:cNvSpPr>
            <a:spLocks noGrp="1"/>
          </p:cNvSpPr>
          <p:nvPr>
            <p:ph type="title"/>
          </p:nvPr>
        </p:nvSpPr>
        <p:spPr/>
        <p:txBody>
          <a:bodyPr/>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22EC341D-CD47-4781-A8BD-636D525114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7C62CBA1-8D5A-46CE-85E4-1E1C128C812A}"/>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5" name="Footer Placeholder 4">
            <a:extLst>
              <a:ext uri="{FF2B5EF4-FFF2-40B4-BE49-F238E27FC236}">
                <a16:creationId xmlns:a16="http://schemas.microsoft.com/office/drawing/2014/main" id="{2AB9D45D-BB41-4DA6-80E2-8D83401C12A6}"/>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BDDE35D1-F9B7-4975-BE99-035856D3225C}"/>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413129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2EB0D-32EC-477C-8279-938EFB2103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F0BD1590-EF69-4E0D-80EE-E0378077535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22DB12F0-39F5-49E0-A3E0-485C0F0C2C02}"/>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5" name="Footer Placeholder 4">
            <a:extLst>
              <a:ext uri="{FF2B5EF4-FFF2-40B4-BE49-F238E27FC236}">
                <a16:creationId xmlns:a16="http://schemas.microsoft.com/office/drawing/2014/main" id="{ACC5F980-4B3F-44E6-8B92-F3AFA2B1C330}"/>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56C46C7E-3A1B-465F-B654-AFB3FD6E20CA}"/>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333442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A9FEA-5AC8-464D-84A0-7D759E8012A6}"/>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8E7AD1C7-7EDC-410C-963C-639AA562BFBF}"/>
              </a:ext>
            </a:extLst>
          </p:cNvPr>
          <p:cNvSpPr>
            <a:spLocks noGrp="1"/>
          </p:cNvSpPr>
          <p:nvPr>
            <p:ph idx="1"/>
          </p:nvPr>
        </p:nvSpPr>
        <p:spPr>
          <a:xfrm>
            <a:off x="838200" y="18256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
        <p:nvSpPr>
          <p:cNvPr id="5" name="Footer Placeholder 4">
            <a:extLst>
              <a:ext uri="{FF2B5EF4-FFF2-40B4-BE49-F238E27FC236}">
                <a16:creationId xmlns:a16="http://schemas.microsoft.com/office/drawing/2014/main" id="{A6452B5B-82CF-4310-89AB-2FF91A1AA227}"/>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268429C-7646-4E2A-A2DF-DB8530D36C23}"/>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280052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0CD-BFA0-4ADC-9B85-D37B1832A4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a:extLst>
              <a:ext uri="{FF2B5EF4-FFF2-40B4-BE49-F238E27FC236}">
                <a16:creationId xmlns:a16="http://schemas.microsoft.com/office/drawing/2014/main" id="{3DB3F42F-420F-4BA5-9AF4-FF5E3B4132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E9191-83D7-4C48-8AA2-B035330FE2FB}"/>
              </a:ext>
            </a:extLst>
          </p:cNvPr>
          <p:cNvSpPr>
            <a:spLocks noGrp="1"/>
          </p:cNvSpPr>
          <p:nvPr>
            <p:ph type="dt" sz="half" idx="10"/>
          </p:nvPr>
        </p:nvSpPr>
        <p:spPr>
          <a:xfrm>
            <a:off x="936441" y="6212464"/>
            <a:ext cx="2743200" cy="365125"/>
          </a:xfrm>
        </p:spPr>
        <p:txBody>
          <a:bodyPr/>
          <a:lstStyle/>
          <a:p>
            <a:fld id="{21DCE8C1-020B-442D-A7CE-886363207955}" type="datetimeFigureOut">
              <a:rPr lang="fr-CH" smtClean="0"/>
              <a:t>28.07.2022</a:t>
            </a:fld>
            <a:endParaRPr lang="fr-CH" dirty="0"/>
          </a:p>
        </p:txBody>
      </p:sp>
      <p:sp>
        <p:nvSpPr>
          <p:cNvPr id="5" name="Footer Placeholder 4">
            <a:extLst>
              <a:ext uri="{FF2B5EF4-FFF2-40B4-BE49-F238E27FC236}">
                <a16:creationId xmlns:a16="http://schemas.microsoft.com/office/drawing/2014/main" id="{8207F0C8-0F11-4E5D-8695-1535941421DE}"/>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24D95524-AEE8-4533-9B0F-ACD5C37D0A90}"/>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3927052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A590-8D5C-4094-B2EA-B2DBBE6EF135}"/>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9BADEAEF-AE3A-45E1-9F88-E3F27E15B5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a:extLst>
              <a:ext uri="{FF2B5EF4-FFF2-40B4-BE49-F238E27FC236}">
                <a16:creationId xmlns:a16="http://schemas.microsoft.com/office/drawing/2014/main" id="{08CF7D50-622C-412D-8E88-BC4D0CB544E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a:extLst>
              <a:ext uri="{FF2B5EF4-FFF2-40B4-BE49-F238E27FC236}">
                <a16:creationId xmlns:a16="http://schemas.microsoft.com/office/drawing/2014/main" id="{830034DC-FC51-45EC-8B63-8075DC709984}"/>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6" name="Footer Placeholder 5">
            <a:extLst>
              <a:ext uri="{FF2B5EF4-FFF2-40B4-BE49-F238E27FC236}">
                <a16:creationId xmlns:a16="http://schemas.microsoft.com/office/drawing/2014/main" id="{3FCEBFE8-9E4B-46BC-9967-4824CD9A9121}"/>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F3806501-0F56-44B6-93F2-DA894F8822A8}"/>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12818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54B4-4F44-410A-BD32-7643BEB2EDC2}"/>
              </a:ext>
            </a:extLst>
          </p:cNvPr>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a:extLst>
              <a:ext uri="{FF2B5EF4-FFF2-40B4-BE49-F238E27FC236}">
                <a16:creationId xmlns:a16="http://schemas.microsoft.com/office/drawing/2014/main" id="{4735E973-DE85-4463-BE61-47AB62907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93E2EA-A079-4030-A62A-B729709322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a:extLst>
              <a:ext uri="{FF2B5EF4-FFF2-40B4-BE49-F238E27FC236}">
                <a16:creationId xmlns:a16="http://schemas.microsoft.com/office/drawing/2014/main" id="{1AE3D05F-64F4-4F1A-A188-2F877DF19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DE35B6-570E-407A-A84A-04897F625F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a:extLst>
              <a:ext uri="{FF2B5EF4-FFF2-40B4-BE49-F238E27FC236}">
                <a16:creationId xmlns:a16="http://schemas.microsoft.com/office/drawing/2014/main" id="{79F21360-A1C2-443B-A653-12B363608D4D}"/>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8" name="Footer Placeholder 7">
            <a:extLst>
              <a:ext uri="{FF2B5EF4-FFF2-40B4-BE49-F238E27FC236}">
                <a16:creationId xmlns:a16="http://schemas.microsoft.com/office/drawing/2014/main" id="{FC4E35A4-4663-4EED-AF94-4ECFBBD9B834}"/>
              </a:ext>
            </a:extLst>
          </p:cNvPr>
          <p:cNvSpPr>
            <a:spLocks noGrp="1"/>
          </p:cNvSpPr>
          <p:nvPr>
            <p:ph type="ftr" sz="quarter" idx="11"/>
          </p:nvPr>
        </p:nvSpPr>
        <p:spPr/>
        <p:txBody>
          <a:bodyPr/>
          <a:lstStyle/>
          <a:p>
            <a:endParaRPr lang="fr-CH"/>
          </a:p>
        </p:txBody>
      </p:sp>
      <p:sp>
        <p:nvSpPr>
          <p:cNvPr id="9" name="Slide Number Placeholder 8">
            <a:extLst>
              <a:ext uri="{FF2B5EF4-FFF2-40B4-BE49-F238E27FC236}">
                <a16:creationId xmlns:a16="http://schemas.microsoft.com/office/drawing/2014/main" id="{1596805E-E541-4365-A47B-721BDA0B04FF}"/>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328868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2E7B-3044-4D9F-AD60-0D73F33D0C20}"/>
              </a:ext>
            </a:extLst>
          </p:cNvPr>
          <p:cNvSpPr>
            <a:spLocks noGrp="1"/>
          </p:cNvSpPr>
          <p:nvPr>
            <p:ph type="title"/>
          </p:nvPr>
        </p:nvSpPr>
        <p:spPr/>
        <p:txBody>
          <a:bodyPr/>
          <a:lstStyle/>
          <a:p>
            <a:r>
              <a:rPr lang="en-US"/>
              <a:t>Click to edit Master title style</a:t>
            </a:r>
            <a:endParaRPr lang="fr-CH"/>
          </a:p>
        </p:txBody>
      </p:sp>
      <p:sp>
        <p:nvSpPr>
          <p:cNvPr id="3" name="Date Placeholder 2">
            <a:extLst>
              <a:ext uri="{FF2B5EF4-FFF2-40B4-BE49-F238E27FC236}">
                <a16:creationId xmlns:a16="http://schemas.microsoft.com/office/drawing/2014/main" id="{0C6F399C-993E-490D-94FE-E9E01B024068}"/>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4" name="Footer Placeholder 3">
            <a:extLst>
              <a:ext uri="{FF2B5EF4-FFF2-40B4-BE49-F238E27FC236}">
                <a16:creationId xmlns:a16="http://schemas.microsoft.com/office/drawing/2014/main" id="{54C39D54-DDAE-457D-939A-9C61458686CD}"/>
              </a:ext>
            </a:extLst>
          </p:cNvPr>
          <p:cNvSpPr>
            <a:spLocks noGrp="1"/>
          </p:cNvSpPr>
          <p:nvPr>
            <p:ph type="ftr" sz="quarter" idx="11"/>
          </p:nvPr>
        </p:nvSpPr>
        <p:spPr/>
        <p:txBody>
          <a:bodyPr/>
          <a:lstStyle/>
          <a:p>
            <a:endParaRPr lang="fr-CH"/>
          </a:p>
        </p:txBody>
      </p:sp>
      <p:sp>
        <p:nvSpPr>
          <p:cNvPr id="5" name="Slide Number Placeholder 4">
            <a:extLst>
              <a:ext uri="{FF2B5EF4-FFF2-40B4-BE49-F238E27FC236}">
                <a16:creationId xmlns:a16="http://schemas.microsoft.com/office/drawing/2014/main" id="{1CF5CF59-1293-4088-B6BD-BD97E236F3FF}"/>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384373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64C8-204E-47B8-AF06-731C6F4E2380}"/>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3" name="Footer Placeholder 2">
            <a:extLst>
              <a:ext uri="{FF2B5EF4-FFF2-40B4-BE49-F238E27FC236}">
                <a16:creationId xmlns:a16="http://schemas.microsoft.com/office/drawing/2014/main" id="{509F707B-3703-45D5-B0D3-224C99FD52BD}"/>
              </a:ext>
            </a:extLst>
          </p:cNvPr>
          <p:cNvSpPr>
            <a:spLocks noGrp="1"/>
          </p:cNvSpPr>
          <p:nvPr>
            <p:ph type="ftr" sz="quarter" idx="11"/>
          </p:nvPr>
        </p:nvSpPr>
        <p:spPr/>
        <p:txBody>
          <a:bodyPr/>
          <a:lstStyle/>
          <a:p>
            <a:endParaRPr lang="fr-CH"/>
          </a:p>
        </p:txBody>
      </p:sp>
      <p:sp>
        <p:nvSpPr>
          <p:cNvPr id="4" name="Slide Number Placeholder 3">
            <a:extLst>
              <a:ext uri="{FF2B5EF4-FFF2-40B4-BE49-F238E27FC236}">
                <a16:creationId xmlns:a16="http://schemas.microsoft.com/office/drawing/2014/main" id="{9026771F-ACD9-42CA-BA98-C121CEA8A611}"/>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118549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B706-765D-4CEE-B069-47F26DAE3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a:extLst>
              <a:ext uri="{FF2B5EF4-FFF2-40B4-BE49-F238E27FC236}">
                <a16:creationId xmlns:a16="http://schemas.microsoft.com/office/drawing/2014/main" id="{69267789-13B9-42FF-BB78-7FBA49F0F5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a:extLst>
              <a:ext uri="{FF2B5EF4-FFF2-40B4-BE49-F238E27FC236}">
                <a16:creationId xmlns:a16="http://schemas.microsoft.com/office/drawing/2014/main" id="{FD411426-D962-40D6-8482-A13E262FE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96AC4-3C75-4125-9F71-B8780566FCBF}"/>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6" name="Footer Placeholder 5">
            <a:extLst>
              <a:ext uri="{FF2B5EF4-FFF2-40B4-BE49-F238E27FC236}">
                <a16:creationId xmlns:a16="http://schemas.microsoft.com/office/drawing/2014/main" id="{6EF0348C-92B7-4002-B909-E0A26F7BFA7B}"/>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51609B5F-E8BA-40AE-A2D7-5FE50DBDA52E}"/>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114350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27C1-1678-4CE0-9293-B29F114F1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a:extLst>
              <a:ext uri="{FF2B5EF4-FFF2-40B4-BE49-F238E27FC236}">
                <a16:creationId xmlns:a16="http://schemas.microsoft.com/office/drawing/2014/main" id="{07BA277D-F415-49D5-B66B-94B91F3C4D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a:extLst>
              <a:ext uri="{FF2B5EF4-FFF2-40B4-BE49-F238E27FC236}">
                <a16:creationId xmlns:a16="http://schemas.microsoft.com/office/drawing/2014/main" id="{19DF3B74-9587-4EF6-B4AD-A96F70022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DFE054-78DD-45EE-9E50-AF1343F18E4A}"/>
              </a:ext>
            </a:extLst>
          </p:cNvPr>
          <p:cNvSpPr>
            <a:spLocks noGrp="1"/>
          </p:cNvSpPr>
          <p:nvPr>
            <p:ph type="dt" sz="half" idx="10"/>
          </p:nvPr>
        </p:nvSpPr>
        <p:spPr/>
        <p:txBody>
          <a:bodyPr/>
          <a:lstStyle/>
          <a:p>
            <a:fld id="{21DCE8C1-020B-442D-A7CE-886363207955}" type="datetimeFigureOut">
              <a:rPr lang="fr-CH" smtClean="0"/>
              <a:t>28.07.2022</a:t>
            </a:fld>
            <a:endParaRPr lang="fr-CH"/>
          </a:p>
        </p:txBody>
      </p:sp>
      <p:sp>
        <p:nvSpPr>
          <p:cNvPr id="6" name="Footer Placeholder 5">
            <a:extLst>
              <a:ext uri="{FF2B5EF4-FFF2-40B4-BE49-F238E27FC236}">
                <a16:creationId xmlns:a16="http://schemas.microsoft.com/office/drawing/2014/main" id="{1E36233F-7657-4E45-8A1F-0793C7631CFD}"/>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747746FA-DE05-4257-920C-C40DA942EFD8}"/>
              </a:ext>
            </a:extLst>
          </p:cNvPr>
          <p:cNvSpPr>
            <a:spLocks noGrp="1"/>
          </p:cNvSpPr>
          <p:nvPr>
            <p:ph type="sldNum" sz="quarter" idx="12"/>
          </p:nvPr>
        </p:nvSpPr>
        <p:spPr/>
        <p:txBody>
          <a:bodyPr/>
          <a:lstStyle/>
          <a:p>
            <a:fld id="{F5DADB9C-5A6A-4EE9-8C6E-8392D5BB6F2F}" type="slidenum">
              <a:rPr lang="fr-CH" smtClean="0"/>
              <a:t>‹#›</a:t>
            </a:fld>
            <a:endParaRPr lang="fr-CH"/>
          </a:p>
        </p:txBody>
      </p:sp>
    </p:spTree>
    <p:extLst>
      <p:ext uri="{BB962C8B-B14F-4D97-AF65-F5344CB8AC3E}">
        <p14:creationId xmlns:p14="http://schemas.microsoft.com/office/powerpoint/2010/main" val="227195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AADB-2850-4029-8385-D32C5A24C9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a:extLst>
              <a:ext uri="{FF2B5EF4-FFF2-40B4-BE49-F238E27FC236}">
                <a16:creationId xmlns:a16="http://schemas.microsoft.com/office/drawing/2014/main" id="{18200484-C764-449E-9258-72E8FC35A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
        <p:nvSpPr>
          <p:cNvPr id="4" name="Date Placeholder 3">
            <a:extLst>
              <a:ext uri="{FF2B5EF4-FFF2-40B4-BE49-F238E27FC236}">
                <a16:creationId xmlns:a16="http://schemas.microsoft.com/office/drawing/2014/main" id="{9272F8BC-31FB-4C3F-93EB-F307680D5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CE8C1-020B-442D-A7CE-886363207955}" type="datetimeFigureOut">
              <a:rPr lang="fr-CH" smtClean="0"/>
              <a:t>28.07.2022</a:t>
            </a:fld>
            <a:endParaRPr lang="fr-CH"/>
          </a:p>
        </p:txBody>
      </p:sp>
      <p:sp>
        <p:nvSpPr>
          <p:cNvPr id="5" name="Footer Placeholder 4">
            <a:extLst>
              <a:ext uri="{FF2B5EF4-FFF2-40B4-BE49-F238E27FC236}">
                <a16:creationId xmlns:a16="http://schemas.microsoft.com/office/drawing/2014/main" id="{F5BA9424-6922-46FA-893C-4F552A0B6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a:extLst>
              <a:ext uri="{FF2B5EF4-FFF2-40B4-BE49-F238E27FC236}">
                <a16:creationId xmlns:a16="http://schemas.microsoft.com/office/drawing/2014/main" id="{13E689AF-C319-44C0-8DFF-7310E4E06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DADB9C-5A6A-4EE9-8C6E-8392D5BB6F2F}" type="slidenum">
              <a:rPr lang="fr-CH" smtClean="0"/>
              <a:t>‹#›</a:t>
            </a:fld>
            <a:endParaRPr lang="fr-CH"/>
          </a:p>
        </p:txBody>
      </p:sp>
      <p:grpSp>
        <p:nvGrpSpPr>
          <p:cNvPr id="11" name="Group 10">
            <a:extLst>
              <a:ext uri="{FF2B5EF4-FFF2-40B4-BE49-F238E27FC236}">
                <a16:creationId xmlns:a16="http://schemas.microsoft.com/office/drawing/2014/main" id="{226B5FF3-DBA1-4AE6-B48C-1F55F0742D57}"/>
              </a:ext>
            </a:extLst>
          </p:cNvPr>
          <p:cNvGrpSpPr/>
          <p:nvPr userDrawn="1"/>
        </p:nvGrpSpPr>
        <p:grpSpPr>
          <a:xfrm>
            <a:off x="794458" y="6311910"/>
            <a:ext cx="2342447" cy="447275"/>
            <a:chOff x="3065815" y="4736143"/>
            <a:chExt cx="351036" cy="67028"/>
          </a:xfrm>
        </p:grpSpPr>
        <p:sp>
          <p:nvSpPr>
            <p:cNvPr id="9" name="Title 1">
              <a:extLst>
                <a:ext uri="{FF2B5EF4-FFF2-40B4-BE49-F238E27FC236}">
                  <a16:creationId xmlns:a16="http://schemas.microsoft.com/office/drawing/2014/main" id="{F27D9586-00DF-4237-8E7D-B8E5DBA15594}"/>
                </a:ext>
              </a:extLst>
            </p:cNvPr>
            <p:cNvSpPr txBox="1">
              <a:spLocks/>
            </p:cNvSpPr>
            <p:nvPr userDrawn="1"/>
          </p:nvSpPr>
          <p:spPr>
            <a:xfrm>
              <a:off x="3137080" y="4741556"/>
              <a:ext cx="279771" cy="54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342749"/>
                  </a:solidFill>
                </a:rPr>
                <a:t>View-Seeker</a:t>
              </a:r>
              <a:endParaRPr lang="fr-CH" sz="2400" dirty="0">
                <a:solidFill>
                  <a:srgbClr val="342749"/>
                </a:solidFill>
              </a:endParaRPr>
            </a:p>
          </p:txBody>
        </p:sp>
        <p:pic>
          <p:nvPicPr>
            <p:cNvPr id="10" name="Picture 9">
              <a:extLst>
                <a:ext uri="{FF2B5EF4-FFF2-40B4-BE49-F238E27FC236}">
                  <a16:creationId xmlns:a16="http://schemas.microsoft.com/office/drawing/2014/main" id="{CA9846B3-AA12-4BBD-993D-5201B5022171}"/>
                </a:ext>
              </a:extLst>
            </p:cNvPr>
            <p:cNvPicPr>
              <a:picLocks noChangeAspect="1"/>
            </p:cNvPicPr>
            <p:nvPr userDrawn="1"/>
          </p:nvPicPr>
          <p:blipFill>
            <a:blip r:embed="rId13">
              <a:extLst>
                <a:ext uri="{BEBA8EAE-BF5A-486C-A8C5-ECC9F3942E4B}">
                  <a14:imgProps xmlns:a14="http://schemas.microsoft.com/office/drawing/2010/main">
                    <a14:imgLayer r:embed="rId14">
                      <a14:imgEffect>
                        <a14:backgroundRemoval t="9746" b="90254" l="9854" r="89781">
                          <a14:foregroundMark x1="14599" y1="30932" x2="14599" y2="30932"/>
                          <a14:foregroundMark x1="21898" y1="50424" x2="21898" y2="50424"/>
                          <a14:foregroundMark x1="11679" y1="55932" x2="11679" y2="55932"/>
                          <a14:foregroundMark x1="24453" y1="61441" x2="24453" y2="61441"/>
                          <a14:foregroundMark x1="17518" y1="70763" x2="17518" y2="70763"/>
                          <a14:foregroundMark x1="22993" y1="78814" x2="22993" y2="78814"/>
                          <a14:foregroundMark x1="32482" y1="67373" x2="32482" y2="67373"/>
                          <a14:foregroundMark x1="41606" y1="77542" x2="41606" y2="77542"/>
                          <a14:foregroundMark x1="48540" y1="69915" x2="48540" y2="69915"/>
                          <a14:foregroundMark x1="49270" y1="61864" x2="49270" y2="61864"/>
                          <a14:foregroundMark x1="40146" y1="55508" x2="40146" y2="55508"/>
                          <a14:foregroundMark x1="59854" y1="53814" x2="59854" y2="53814"/>
                          <a14:foregroundMark x1="77372" y1="58898" x2="77372" y2="58898"/>
                          <a14:foregroundMark x1="69343" y1="64831" x2="69343" y2="64831"/>
                          <a14:foregroundMark x1="71533" y1="73729" x2="71533" y2="73729"/>
                          <a14:foregroundMark x1="60584" y1="83898" x2="60584" y2="83898"/>
                          <a14:foregroundMark x1="40876" y1="90254" x2="40876" y2="90254"/>
                          <a14:foregroundMark x1="74453" y1="29661" x2="74453" y2="29661"/>
                        </a14:backgroundRemoval>
                      </a14:imgEffect>
                    </a14:imgLayer>
                  </a14:imgProps>
                </a:ext>
              </a:extLst>
            </a:blip>
            <a:stretch>
              <a:fillRect/>
            </a:stretch>
          </p:blipFill>
          <p:spPr>
            <a:xfrm>
              <a:off x="3065815" y="4736143"/>
              <a:ext cx="77820" cy="67028"/>
            </a:xfrm>
            <a:prstGeom prst="rect">
              <a:avLst/>
            </a:prstGeom>
          </p:spPr>
        </p:pic>
      </p:grpSp>
    </p:spTree>
    <p:extLst>
      <p:ext uri="{BB962C8B-B14F-4D97-AF65-F5344CB8AC3E}">
        <p14:creationId xmlns:p14="http://schemas.microsoft.com/office/powerpoint/2010/main" val="417898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microsoft.com/office/2007/relationships/hdphoto" Target="../media/hdphoto4.wdp"/><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28F23D-1A0B-4D74-A084-0B9988E076BF}"/>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7F94FCD-9AF8-4E5B-A456-EE7D8BA8FE2F}"/>
              </a:ext>
            </a:extLst>
          </p:cNvPr>
          <p:cNvSpPr/>
          <p:nvPr/>
        </p:nvSpPr>
        <p:spPr>
          <a:xfrm>
            <a:off x="-1" y="0"/>
            <a:ext cx="12192001" cy="6858000"/>
          </a:xfrm>
          <a:prstGeom prst="rect">
            <a:avLst/>
          </a:prstGeom>
          <a:solidFill>
            <a:schemeClr val="accent4">
              <a:alpha val="3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Content Placeholder 2">
            <a:extLst>
              <a:ext uri="{FF2B5EF4-FFF2-40B4-BE49-F238E27FC236}">
                <a16:creationId xmlns:a16="http://schemas.microsoft.com/office/drawing/2014/main" id="{DC969D68-CB5A-4AEB-9FE4-7BC5114A2722}"/>
              </a:ext>
            </a:extLst>
          </p:cNvPr>
          <p:cNvSpPr>
            <a:spLocks noGrp="1"/>
          </p:cNvSpPr>
          <p:nvPr>
            <p:ph idx="1"/>
          </p:nvPr>
        </p:nvSpPr>
        <p:spPr>
          <a:xfrm>
            <a:off x="702128" y="2924628"/>
            <a:ext cx="10787743" cy="3564391"/>
          </a:xfrm>
          <a:solidFill>
            <a:srgbClr val="342749">
              <a:alpha val="49020"/>
            </a:srgbClr>
          </a:solidFill>
        </p:spPr>
        <p:txBody>
          <a:bodyPr>
            <a:normAutofit lnSpcReduction="10000"/>
          </a:bodyPr>
          <a:lstStyle/>
          <a:p>
            <a:pPr marL="0" indent="0">
              <a:buNone/>
            </a:pPr>
            <a:r>
              <a:rPr lang="en-US" sz="3500" b="1" dirty="0">
                <a:solidFill>
                  <a:schemeClr val="bg1"/>
                </a:solidFill>
              </a:rPr>
              <a:t>ENVIRONMENTAL QUALITY PLATFORM </a:t>
            </a:r>
          </a:p>
          <a:p>
            <a:pPr marL="0" indent="0">
              <a:buNone/>
            </a:pPr>
            <a:r>
              <a:rPr lang="en-US" sz="3500" b="1" dirty="0">
                <a:solidFill>
                  <a:schemeClr val="bg1"/>
                </a:solidFill>
              </a:rPr>
              <a:t>FOR HOME-SEEKERS</a:t>
            </a:r>
          </a:p>
          <a:p>
            <a:pPr marL="0" indent="0">
              <a:buNone/>
            </a:pPr>
            <a:r>
              <a:rPr lang="en-US" b="1" dirty="0">
                <a:solidFill>
                  <a:schemeClr val="bg1"/>
                </a:solidFill>
              </a:rPr>
              <a:t>Adam Swietek</a:t>
            </a:r>
          </a:p>
          <a:p>
            <a:pPr marL="0" indent="0">
              <a:buNone/>
            </a:pPr>
            <a:r>
              <a:rPr lang="en-US" sz="3000" b="1" dirty="0">
                <a:solidFill>
                  <a:schemeClr val="accent5"/>
                </a:solidFill>
              </a:rPr>
              <a:t>LEURE</a:t>
            </a:r>
            <a:r>
              <a:rPr lang="en-US" dirty="0">
                <a:solidFill>
                  <a:schemeClr val="bg1"/>
                </a:solidFill>
              </a:rPr>
              <a:t> Prof. Philippe Thalmann</a:t>
            </a:r>
          </a:p>
          <a:p>
            <a:pPr marL="0" indent="0">
              <a:buNone/>
            </a:pPr>
            <a:r>
              <a:rPr lang="en-US" dirty="0">
                <a:solidFill>
                  <a:schemeClr val="bg1"/>
                </a:solidFill>
              </a:rPr>
              <a:t>Industry Partnership with </a:t>
            </a:r>
            <a:r>
              <a:rPr lang="en-US" dirty="0" err="1">
                <a:solidFill>
                  <a:schemeClr val="bg1"/>
                </a:solidFill>
              </a:rPr>
              <a:t>Wuest</a:t>
            </a:r>
            <a:r>
              <a:rPr lang="en-US" dirty="0">
                <a:solidFill>
                  <a:schemeClr val="bg1"/>
                </a:solidFill>
              </a:rPr>
              <a:t> Partner</a:t>
            </a:r>
          </a:p>
          <a:p>
            <a:pPr marL="0" indent="0">
              <a:buNone/>
            </a:pPr>
            <a:r>
              <a:rPr lang="en-US" dirty="0">
                <a:solidFill>
                  <a:schemeClr val="bg1"/>
                </a:solidFill>
              </a:rPr>
              <a:t>Focus on Quantifying Price Impact of </a:t>
            </a:r>
          </a:p>
          <a:p>
            <a:pPr marL="0" indent="0">
              <a:buNone/>
            </a:pPr>
            <a:r>
              <a:rPr lang="en-US" dirty="0">
                <a:solidFill>
                  <a:schemeClr val="bg1"/>
                </a:solidFill>
              </a:rPr>
              <a:t>Micro-Location/Environmental Factors</a:t>
            </a:r>
            <a:endParaRPr lang="fr-CH" dirty="0">
              <a:solidFill>
                <a:schemeClr val="bg1"/>
              </a:solidFill>
            </a:endParaRPr>
          </a:p>
        </p:txBody>
      </p:sp>
      <p:grpSp>
        <p:nvGrpSpPr>
          <p:cNvPr id="12" name="Group 11">
            <a:extLst>
              <a:ext uri="{FF2B5EF4-FFF2-40B4-BE49-F238E27FC236}">
                <a16:creationId xmlns:a16="http://schemas.microsoft.com/office/drawing/2014/main" id="{B1FC8B87-A265-4447-B716-D7195DB1EA69}"/>
              </a:ext>
            </a:extLst>
          </p:cNvPr>
          <p:cNvGrpSpPr/>
          <p:nvPr/>
        </p:nvGrpSpPr>
        <p:grpSpPr>
          <a:xfrm>
            <a:off x="8152759" y="4136572"/>
            <a:ext cx="2878098" cy="2047160"/>
            <a:chOff x="7884341" y="2332527"/>
            <a:chExt cx="2878098" cy="2047160"/>
          </a:xfrm>
        </p:grpSpPr>
        <p:sp>
          <p:nvSpPr>
            <p:cNvPr id="11" name="Rectangle 10">
              <a:extLst>
                <a:ext uri="{FF2B5EF4-FFF2-40B4-BE49-F238E27FC236}">
                  <a16:creationId xmlns:a16="http://schemas.microsoft.com/office/drawing/2014/main" id="{6FFD7759-F279-43AE-984E-2AACF9240821}"/>
                </a:ext>
              </a:extLst>
            </p:cNvPr>
            <p:cNvSpPr/>
            <p:nvPr/>
          </p:nvSpPr>
          <p:spPr>
            <a:xfrm>
              <a:off x="7884341" y="2332527"/>
              <a:ext cx="2878098" cy="2047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122" name="Picture 2" descr="Erfolgsgeschichte - Wüest Partner AG - Informatec">
              <a:extLst>
                <a:ext uri="{FF2B5EF4-FFF2-40B4-BE49-F238E27FC236}">
                  <a16:creationId xmlns:a16="http://schemas.microsoft.com/office/drawing/2014/main" id="{BE95F5B2-3D5D-4F45-91F7-7B56AB080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193" y="3679370"/>
              <a:ext cx="2616394" cy="4587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ntität ‒ Vorstellung ‐ EPFL">
              <a:extLst>
                <a:ext uri="{FF2B5EF4-FFF2-40B4-BE49-F238E27FC236}">
                  <a16:creationId xmlns:a16="http://schemas.microsoft.com/office/drawing/2014/main" id="{F6053523-540C-410E-9630-E546AE9D6A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462"/>
            <a:stretch/>
          </p:blipFill>
          <p:spPr bwMode="auto">
            <a:xfrm>
              <a:off x="8289407" y="2579272"/>
              <a:ext cx="2039509" cy="8678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DF2289-2BDC-406D-8299-90D8E2809821}"/>
                </a:ext>
              </a:extLst>
            </p:cNvPr>
            <p:cNvSpPr/>
            <p:nvPr/>
          </p:nvSpPr>
          <p:spPr>
            <a:xfrm>
              <a:off x="8818757" y="3100885"/>
              <a:ext cx="762564" cy="707886"/>
            </a:xfrm>
            <a:prstGeom prst="rect">
              <a:avLst/>
            </a:prstGeom>
          </p:spPr>
          <p:txBody>
            <a:bodyPr wrap="square">
              <a:spAutoFit/>
            </a:bodyPr>
            <a:lstStyle/>
            <a:p>
              <a:r>
                <a:rPr lang="fr-CH" sz="4000" dirty="0"/>
                <a:t>🤝</a:t>
              </a:r>
            </a:p>
          </p:txBody>
        </p:sp>
      </p:grpSp>
    </p:spTree>
    <p:extLst>
      <p:ext uri="{BB962C8B-B14F-4D97-AF65-F5344CB8AC3E}">
        <p14:creationId xmlns:p14="http://schemas.microsoft.com/office/powerpoint/2010/main" val="963194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857EF3-F7DF-4134-AFAB-3BB587DA2939}"/>
              </a:ext>
            </a:extLst>
          </p:cNvPr>
          <p:cNvSpPr>
            <a:spLocks noGrp="1"/>
          </p:cNvSpPr>
          <p:nvPr>
            <p:ph type="title"/>
          </p:nvPr>
        </p:nvSpPr>
        <p:spPr/>
        <p:txBody>
          <a:bodyPr/>
          <a:lstStyle/>
          <a:p>
            <a:r>
              <a:rPr lang="en-US" dirty="0"/>
              <a:t>Example: Walk-Score</a:t>
            </a:r>
            <a:endParaRPr lang="fr-CH" dirty="0"/>
          </a:p>
        </p:txBody>
      </p:sp>
      <p:pic>
        <p:nvPicPr>
          <p:cNvPr id="8" name="Picture 7">
            <a:extLst>
              <a:ext uri="{FF2B5EF4-FFF2-40B4-BE49-F238E27FC236}">
                <a16:creationId xmlns:a16="http://schemas.microsoft.com/office/drawing/2014/main" id="{3E0D2A36-FD82-42B5-929E-CA92F124E1A7}"/>
              </a:ext>
            </a:extLst>
          </p:cNvPr>
          <p:cNvPicPr>
            <a:picLocks noChangeAspect="1"/>
          </p:cNvPicPr>
          <p:nvPr/>
        </p:nvPicPr>
        <p:blipFill rotWithShape="1">
          <a:blip r:embed="rId3"/>
          <a:srcRect r="39036"/>
          <a:stretch/>
        </p:blipFill>
        <p:spPr>
          <a:xfrm>
            <a:off x="6441625" y="1690688"/>
            <a:ext cx="4514905" cy="4207268"/>
          </a:xfrm>
          <a:prstGeom prst="rect">
            <a:avLst/>
          </a:prstGeom>
        </p:spPr>
      </p:pic>
      <p:pic>
        <p:nvPicPr>
          <p:cNvPr id="9" name="Picture 8">
            <a:extLst>
              <a:ext uri="{FF2B5EF4-FFF2-40B4-BE49-F238E27FC236}">
                <a16:creationId xmlns:a16="http://schemas.microsoft.com/office/drawing/2014/main" id="{F54F7309-24E5-445D-A624-A1F835DBE036}"/>
              </a:ext>
            </a:extLst>
          </p:cNvPr>
          <p:cNvPicPr>
            <a:picLocks noChangeAspect="1"/>
          </p:cNvPicPr>
          <p:nvPr/>
        </p:nvPicPr>
        <p:blipFill>
          <a:blip r:embed="rId4"/>
          <a:stretch>
            <a:fillRect/>
          </a:stretch>
        </p:blipFill>
        <p:spPr>
          <a:xfrm>
            <a:off x="659959" y="2054560"/>
            <a:ext cx="5781666" cy="3112752"/>
          </a:xfrm>
          <a:prstGeom prst="rect">
            <a:avLst/>
          </a:prstGeom>
        </p:spPr>
      </p:pic>
    </p:spTree>
    <p:extLst>
      <p:ext uri="{BB962C8B-B14F-4D97-AF65-F5344CB8AC3E}">
        <p14:creationId xmlns:p14="http://schemas.microsoft.com/office/powerpoint/2010/main" val="56960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9E685E0-CD03-4D73-A12D-8B5BF2D35832}"/>
              </a:ext>
            </a:extLst>
          </p:cNvPr>
          <p:cNvPicPr>
            <a:picLocks noChangeAspect="1"/>
          </p:cNvPicPr>
          <p:nvPr/>
        </p:nvPicPr>
        <p:blipFill>
          <a:blip r:embed="rId2"/>
          <a:stretch>
            <a:fillRect/>
          </a:stretch>
        </p:blipFill>
        <p:spPr>
          <a:xfrm>
            <a:off x="3817949" y="422275"/>
            <a:ext cx="8374051" cy="6013450"/>
          </a:xfrm>
          <a:prstGeom prst="rect">
            <a:avLst/>
          </a:prstGeom>
        </p:spPr>
      </p:pic>
      <p:pic>
        <p:nvPicPr>
          <p:cNvPr id="35" name="Picture 34">
            <a:extLst>
              <a:ext uri="{FF2B5EF4-FFF2-40B4-BE49-F238E27FC236}">
                <a16:creationId xmlns:a16="http://schemas.microsoft.com/office/drawing/2014/main" id="{8C454E14-94D1-4C0C-BE43-3217C85602C3}"/>
              </a:ext>
            </a:extLst>
          </p:cNvPr>
          <p:cNvPicPr>
            <a:picLocks noChangeAspect="1"/>
          </p:cNvPicPr>
          <p:nvPr/>
        </p:nvPicPr>
        <p:blipFill rotWithShape="1">
          <a:blip r:embed="rId2"/>
          <a:srcRect l="30047" t="79145" r="27184" b="6758"/>
          <a:stretch/>
        </p:blipFill>
        <p:spPr>
          <a:xfrm>
            <a:off x="4646623" y="4985639"/>
            <a:ext cx="6430951" cy="1522221"/>
          </a:xfrm>
          <a:prstGeom prst="rect">
            <a:avLst/>
          </a:prstGeom>
        </p:spPr>
      </p:pic>
      <p:sp>
        <p:nvSpPr>
          <p:cNvPr id="2" name="Title 1">
            <a:extLst>
              <a:ext uri="{FF2B5EF4-FFF2-40B4-BE49-F238E27FC236}">
                <a16:creationId xmlns:a16="http://schemas.microsoft.com/office/drawing/2014/main" id="{96229D0B-CCB7-48EE-8C44-7C024CD03254}"/>
              </a:ext>
            </a:extLst>
          </p:cNvPr>
          <p:cNvSpPr>
            <a:spLocks noGrp="1"/>
          </p:cNvSpPr>
          <p:nvPr>
            <p:ph type="title"/>
          </p:nvPr>
        </p:nvSpPr>
        <p:spPr>
          <a:xfrm>
            <a:off x="148535" y="2028825"/>
            <a:ext cx="3914775" cy="2470281"/>
          </a:xfrm>
          <a:solidFill>
            <a:schemeClr val="bg1"/>
          </a:solidFill>
        </p:spPr>
        <p:txBody>
          <a:bodyPr>
            <a:normAutofit fontScale="90000"/>
          </a:bodyPr>
          <a:lstStyle/>
          <a:p>
            <a:pPr algn="ctr"/>
            <a:r>
              <a:rPr lang="en-US" dirty="0"/>
              <a:t>View-Score as a </a:t>
            </a:r>
            <a:r>
              <a:rPr lang="en-US" b="1" dirty="0"/>
              <a:t>Service</a:t>
            </a:r>
            <a:r>
              <a:rPr lang="en-US" dirty="0"/>
              <a:t> for Real Estate listing Service</a:t>
            </a:r>
            <a:endParaRPr lang="fr-CH" dirty="0"/>
          </a:p>
        </p:txBody>
      </p:sp>
      <p:grpSp>
        <p:nvGrpSpPr>
          <p:cNvPr id="33" name="Group 32">
            <a:extLst>
              <a:ext uri="{FF2B5EF4-FFF2-40B4-BE49-F238E27FC236}">
                <a16:creationId xmlns:a16="http://schemas.microsoft.com/office/drawing/2014/main" id="{387C0D92-A7F0-4F38-8813-8721ADF0FB31}"/>
              </a:ext>
            </a:extLst>
          </p:cNvPr>
          <p:cNvGrpSpPr/>
          <p:nvPr/>
        </p:nvGrpSpPr>
        <p:grpSpPr>
          <a:xfrm>
            <a:off x="9255125" y="5156200"/>
            <a:ext cx="831850" cy="707001"/>
            <a:chOff x="9255125" y="5156200"/>
            <a:chExt cx="869950" cy="707001"/>
          </a:xfrm>
        </p:grpSpPr>
        <p:sp>
          <p:nvSpPr>
            <p:cNvPr id="31" name="Rectangle: Rounded Corners 30">
              <a:extLst>
                <a:ext uri="{FF2B5EF4-FFF2-40B4-BE49-F238E27FC236}">
                  <a16:creationId xmlns:a16="http://schemas.microsoft.com/office/drawing/2014/main" id="{E6D54ABE-D260-4104-A5DE-725A60955FFE}"/>
                </a:ext>
              </a:extLst>
            </p:cNvPr>
            <p:cNvSpPr/>
            <p:nvPr/>
          </p:nvSpPr>
          <p:spPr>
            <a:xfrm>
              <a:off x="9255125" y="5191125"/>
              <a:ext cx="869950" cy="5703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7" name="Isosceles Triangle 26">
              <a:extLst>
                <a:ext uri="{FF2B5EF4-FFF2-40B4-BE49-F238E27FC236}">
                  <a16:creationId xmlns:a16="http://schemas.microsoft.com/office/drawing/2014/main" id="{19226EFF-B1D5-4BEA-BA31-42C18FBC5A5B}"/>
                </a:ext>
              </a:extLst>
            </p:cNvPr>
            <p:cNvSpPr/>
            <p:nvPr/>
          </p:nvSpPr>
          <p:spPr>
            <a:xfrm rot="10800000">
              <a:off x="9398020" y="5656729"/>
              <a:ext cx="585597" cy="20647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8" name="Rectangle: Rounded Corners 27">
              <a:extLst>
                <a:ext uri="{FF2B5EF4-FFF2-40B4-BE49-F238E27FC236}">
                  <a16:creationId xmlns:a16="http://schemas.microsoft.com/office/drawing/2014/main" id="{D8EDD18F-FEE6-4EF5-B860-626D4C4801A4}"/>
                </a:ext>
              </a:extLst>
            </p:cNvPr>
            <p:cNvSpPr/>
            <p:nvPr/>
          </p:nvSpPr>
          <p:spPr>
            <a:xfrm>
              <a:off x="9261295" y="5302250"/>
              <a:ext cx="859168" cy="45925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9.2</a:t>
              </a:r>
              <a:endParaRPr lang="fr-CH" sz="3200" b="1" dirty="0">
                <a:solidFill>
                  <a:schemeClr val="bg1"/>
                </a:solidFill>
              </a:endParaRPr>
            </a:p>
          </p:txBody>
        </p:sp>
        <p:sp>
          <p:nvSpPr>
            <p:cNvPr id="32" name="TextBox 31">
              <a:extLst>
                <a:ext uri="{FF2B5EF4-FFF2-40B4-BE49-F238E27FC236}">
                  <a16:creationId xmlns:a16="http://schemas.microsoft.com/office/drawing/2014/main" id="{D6D02EEB-39B0-4F4D-B508-79867E769A61}"/>
                </a:ext>
              </a:extLst>
            </p:cNvPr>
            <p:cNvSpPr txBox="1"/>
            <p:nvPr/>
          </p:nvSpPr>
          <p:spPr>
            <a:xfrm>
              <a:off x="9261295" y="5156200"/>
              <a:ext cx="859168" cy="276999"/>
            </a:xfrm>
            <a:prstGeom prst="rect">
              <a:avLst/>
            </a:prstGeom>
            <a:noFill/>
          </p:spPr>
          <p:txBody>
            <a:bodyPr wrap="square" rtlCol="0">
              <a:spAutoFit/>
            </a:bodyPr>
            <a:lstStyle/>
            <a:p>
              <a:pPr algn="ctr"/>
              <a:r>
                <a:rPr lang="en-US" sz="1200" dirty="0">
                  <a:solidFill>
                    <a:schemeClr val="accent2"/>
                  </a:solidFill>
                  <a:latin typeface="Bahnschrift SemiLight Condensed" panose="020B0502040204020203" pitchFamily="34" charset="0"/>
                </a:rPr>
                <a:t>View-Score</a:t>
              </a:r>
              <a:endParaRPr lang="fr-CH" sz="1200" dirty="0">
                <a:solidFill>
                  <a:schemeClr val="accent2"/>
                </a:solidFill>
                <a:latin typeface="Bahnschrift SemiLight Condensed" panose="020B0502040204020203" pitchFamily="34" charset="0"/>
              </a:endParaRPr>
            </a:p>
          </p:txBody>
        </p:sp>
      </p:grpSp>
    </p:spTree>
    <p:extLst>
      <p:ext uri="{BB962C8B-B14F-4D97-AF65-F5344CB8AC3E}">
        <p14:creationId xmlns:p14="http://schemas.microsoft.com/office/powerpoint/2010/main" val="351749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F3F9C5-E9F3-4370-8A3D-4E1A21DDF332}"/>
              </a:ext>
            </a:extLst>
          </p:cNvPr>
          <p:cNvPicPr>
            <a:picLocks noChangeAspect="1"/>
          </p:cNvPicPr>
          <p:nvPr/>
        </p:nvPicPr>
        <p:blipFill rotWithShape="1">
          <a:blip r:embed="rId2"/>
          <a:srcRect l="30222"/>
          <a:stretch/>
        </p:blipFill>
        <p:spPr>
          <a:xfrm>
            <a:off x="5400674" y="3813088"/>
            <a:ext cx="3568307" cy="2645422"/>
          </a:xfrm>
          <a:prstGeom prst="rect">
            <a:avLst/>
          </a:prstGeom>
        </p:spPr>
      </p:pic>
      <p:pic>
        <p:nvPicPr>
          <p:cNvPr id="5" name="Picture 4">
            <a:extLst>
              <a:ext uri="{FF2B5EF4-FFF2-40B4-BE49-F238E27FC236}">
                <a16:creationId xmlns:a16="http://schemas.microsoft.com/office/drawing/2014/main" id="{C7BA5428-C6AA-4BAD-A8E3-ABA6BD65064B}"/>
              </a:ext>
            </a:extLst>
          </p:cNvPr>
          <p:cNvPicPr>
            <a:picLocks noChangeAspect="1"/>
          </p:cNvPicPr>
          <p:nvPr/>
        </p:nvPicPr>
        <p:blipFill rotWithShape="1">
          <a:blip r:embed="rId3"/>
          <a:srcRect t="32031"/>
          <a:stretch/>
        </p:blipFill>
        <p:spPr>
          <a:xfrm>
            <a:off x="5400675" y="1457576"/>
            <a:ext cx="3568307" cy="2298557"/>
          </a:xfrm>
          <a:prstGeom prst="rect">
            <a:avLst/>
          </a:prstGeom>
        </p:spPr>
      </p:pic>
      <p:sp>
        <p:nvSpPr>
          <p:cNvPr id="8" name="Title 1">
            <a:extLst>
              <a:ext uri="{FF2B5EF4-FFF2-40B4-BE49-F238E27FC236}">
                <a16:creationId xmlns:a16="http://schemas.microsoft.com/office/drawing/2014/main" id="{7B1A3149-8817-49EB-9316-87BFD8FE3AB1}"/>
              </a:ext>
            </a:extLst>
          </p:cNvPr>
          <p:cNvSpPr>
            <a:spLocks noGrp="1"/>
          </p:cNvSpPr>
          <p:nvPr>
            <p:ph type="title"/>
          </p:nvPr>
        </p:nvSpPr>
        <p:spPr>
          <a:xfrm>
            <a:off x="300935" y="388418"/>
            <a:ext cx="8995465" cy="1012203"/>
          </a:xfrm>
          <a:solidFill>
            <a:schemeClr val="bg1"/>
          </a:solidFill>
        </p:spPr>
        <p:txBody>
          <a:bodyPr>
            <a:normAutofit/>
          </a:bodyPr>
          <a:lstStyle/>
          <a:p>
            <a:r>
              <a:rPr lang="en-US" dirty="0"/>
              <a:t>VS as an Exploratory Platform</a:t>
            </a:r>
            <a:endParaRPr lang="fr-CH" dirty="0"/>
          </a:p>
        </p:txBody>
      </p:sp>
      <p:grpSp>
        <p:nvGrpSpPr>
          <p:cNvPr id="14" name="Group 13">
            <a:extLst>
              <a:ext uri="{FF2B5EF4-FFF2-40B4-BE49-F238E27FC236}">
                <a16:creationId xmlns:a16="http://schemas.microsoft.com/office/drawing/2014/main" id="{AE99F253-20EF-43EB-BE54-87F1BD52981E}"/>
              </a:ext>
            </a:extLst>
          </p:cNvPr>
          <p:cNvGrpSpPr/>
          <p:nvPr/>
        </p:nvGrpSpPr>
        <p:grpSpPr>
          <a:xfrm>
            <a:off x="1495424" y="3005411"/>
            <a:ext cx="3562351" cy="375092"/>
            <a:chOff x="1138236" y="3449916"/>
            <a:chExt cx="3562351" cy="375092"/>
          </a:xfrm>
        </p:grpSpPr>
        <p:pic>
          <p:nvPicPr>
            <p:cNvPr id="15" name="Picture 14">
              <a:extLst>
                <a:ext uri="{FF2B5EF4-FFF2-40B4-BE49-F238E27FC236}">
                  <a16:creationId xmlns:a16="http://schemas.microsoft.com/office/drawing/2014/main" id="{AF8FC1FC-0743-4EBA-B2A6-7973954E2CA8}"/>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16" name="TextBox 15">
              <a:extLst>
                <a:ext uri="{FF2B5EF4-FFF2-40B4-BE49-F238E27FC236}">
                  <a16:creationId xmlns:a16="http://schemas.microsoft.com/office/drawing/2014/main" id="{028F8C77-8C5A-4319-81E3-4DBE72F74CF2}"/>
                </a:ext>
              </a:extLst>
            </p:cNvPr>
            <p:cNvSpPr txBox="1"/>
            <p:nvPr/>
          </p:nvSpPr>
          <p:spPr>
            <a:xfrm>
              <a:off x="1138236" y="3455676"/>
              <a:ext cx="904876" cy="369332"/>
            </a:xfrm>
            <a:prstGeom prst="rect">
              <a:avLst/>
            </a:prstGeom>
            <a:solidFill>
              <a:schemeClr val="bg1"/>
            </a:solidFill>
          </p:spPr>
          <p:txBody>
            <a:bodyPr wrap="square" rtlCol="0">
              <a:spAutoFit/>
            </a:bodyPr>
            <a:lstStyle/>
            <a:p>
              <a:r>
                <a:rPr lang="en-US" dirty="0"/>
                <a:t>Lake</a:t>
              </a:r>
              <a:endParaRPr lang="fr-CH" dirty="0"/>
            </a:p>
          </p:txBody>
        </p:sp>
      </p:grpSp>
      <p:grpSp>
        <p:nvGrpSpPr>
          <p:cNvPr id="26" name="Group 25">
            <a:extLst>
              <a:ext uri="{FF2B5EF4-FFF2-40B4-BE49-F238E27FC236}">
                <a16:creationId xmlns:a16="http://schemas.microsoft.com/office/drawing/2014/main" id="{C296EDC8-8F19-4F61-8D94-88B754E0657D}"/>
              </a:ext>
            </a:extLst>
          </p:cNvPr>
          <p:cNvGrpSpPr/>
          <p:nvPr/>
        </p:nvGrpSpPr>
        <p:grpSpPr>
          <a:xfrm>
            <a:off x="1495424" y="3374744"/>
            <a:ext cx="3562351" cy="375092"/>
            <a:chOff x="1138236" y="3449916"/>
            <a:chExt cx="3562351" cy="375092"/>
          </a:xfrm>
        </p:grpSpPr>
        <p:pic>
          <p:nvPicPr>
            <p:cNvPr id="27" name="Picture 26">
              <a:extLst>
                <a:ext uri="{FF2B5EF4-FFF2-40B4-BE49-F238E27FC236}">
                  <a16:creationId xmlns:a16="http://schemas.microsoft.com/office/drawing/2014/main" id="{AEBB4F60-5547-4739-80F7-E60D554065B4}"/>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28" name="TextBox 27">
              <a:extLst>
                <a:ext uri="{FF2B5EF4-FFF2-40B4-BE49-F238E27FC236}">
                  <a16:creationId xmlns:a16="http://schemas.microsoft.com/office/drawing/2014/main" id="{4D93CB5F-43DB-44FB-B963-7CE02AA5DB33}"/>
                </a:ext>
              </a:extLst>
            </p:cNvPr>
            <p:cNvSpPr txBox="1"/>
            <p:nvPr/>
          </p:nvSpPr>
          <p:spPr>
            <a:xfrm>
              <a:off x="1138236" y="3455676"/>
              <a:ext cx="904876" cy="369332"/>
            </a:xfrm>
            <a:prstGeom prst="rect">
              <a:avLst/>
            </a:prstGeom>
            <a:solidFill>
              <a:schemeClr val="bg1"/>
            </a:solidFill>
          </p:spPr>
          <p:txBody>
            <a:bodyPr wrap="square" rtlCol="0">
              <a:spAutoFit/>
            </a:bodyPr>
            <a:lstStyle/>
            <a:p>
              <a:r>
                <a:rPr lang="en-US" dirty="0"/>
                <a:t>Nature</a:t>
              </a:r>
              <a:endParaRPr lang="fr-CH" dirty="0"/>
            </a:p>
          </p:txBody>
        </p:sp>
      </p:grpSp>
      <p:grpSp>
        <p:nvGrpSpPr>
          <p:cNvPr id="29" name="Group 28">
            <a:extLst>
              <a:ext uri="{FF2B5EF4-FFF2-40B4-BE49-F238E27FC236}">
                <a16:creationId xmlns:a16="http://schemas.microsoft.com/office/drawing/2014/main" id="{812D2446-42A3-4B4B-9660-16C405AED9AD}"/>
              </a:ext>
            </a:extLst>
          </p:cNvPr>
          <p:cNvGrpSpPr/>
          <p:nvPr/>
        </p:nvGrpSpPr>
        <p:grpSpPr>
          <a:xfrm>
            <a:off x="1504949" y="3744077"/>
            <a:ext cx="3552826" cy="376228"/>
            <a:chOff x="1147761" y="3449916"/>
            <a:chExt cx="3552826" cy="376228"/>
          </a:xfrm>
        </p:grpSpPr>
        <p:pic>
          <p:nvPicPr>
            <p:cNvPr id="30" name="Picture 29">
              <a:extLst>
                <a:ext uri="{FF2B5EF4-FFF2-40B4-BE49-F238E27FC236}">
                  <a16:creationId xmlns:a16="http://schemas.microsoft.com/office/drawing/2014/main" id="{16B7638D-4BF8-494E-BB63-DBB3222795F7}"/>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31" name="TextBox 30">
              <a:extLst>
                <a:ext uri="{FF2B5EF4-FFF2-40B4-BE49-F238E27FC236}">
                  <a16:creationId xmlns:a16="http://schemas.microsoft.com/office/drawing/2014/main" id="{353AAE26-C842-4952-AE4D-649DCBDB8723}"/>
                </a:ext>
              </a:extLst>
            </p:cNvPr>
            <p:cNvSpPr txBox="1"/>
            <p:nvPr/>
          </p:nvSpPr>
          <p:spPr>
            <a:xfrm>
              <a:off x="1147761" y="3456812"/>
              <a:ext cx="1476376" cy="369332"/>
            </a:xfrm>
            <a:prstGeom prst="rect">
              <a:avLst/>
            </a:prstGeom>
            <a:solidFill>
              <a:schemeClr val="bg1"/>
            </a:solidFill>
          </p:spPr>
          <p:txBody>
            <a:bodyPr wrap="square" rtlCol="0">
              <a:spAutoFit/>
            </a:bodyPr>
            <a:lstStyle/>
            <a:p>
              <a:r>
                <a:rPr lang="en-US" dirty="0"/>
                <a:t>Complexity</a:t>
              </a:r>
              <a:endParaRPr lang="fr-CH" dirty="0"/>
            </a:p>
          </p:txBody>
        </p:sp>
      </p:grpSp>
      <p:grpSp>
        <p:nvGrpSpPr>
          <p:cNvPr id="32" name="Group 31">
            <a:extLst>
              <a:ext uri="{FF2B5EF4-FFF2-40B4-BE49-F238E27FC236}">
                <a16:creationId xmlns:a16="http://schemas.microsoft.com/office/drawing/2014/main" id="{4EA83CA1-CE40-4B40-8279-EDE120E67AAA}"/>
              </a:ext>
            </a:extLst>
          </p:cNvPr>
          <p:cNvGrpSpPr/>
          <p:nvPr/>
        </p:nvGrpSpPr>
        <p:grpSpPr>
          <a:xfrm>
            <a:off x="1495424" y="4114546"/>
            <a:ext cx="3562351" cy="375092"/>
            <a:chOff x="1138236" y="3449916"/>
            <a:chExt cx="3562351" cy="375092"/>
          </a:xfrm>
        </p:grpSpPr>
        <p:pic>
          <p:nvPicPr>
            <p:cNvPr id="33" name="Picture 32">
              <a:extLst>
                <a:ext uri="{FF2B5EF4-FFF2-40B4-BE49-F238E27FC236}">
                  <a16:creationId xmlns:a16="http://schemas.microsoft.com/office/drawing/2014/main" id="{992A5360-DFC7-4181-BCD6-9397C37E9108}"/>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34" name="TextBox 33">
              <a:extLst>
                <a:ext uri="{FF2B5EF4-FFF2-40B4-BE49-F238E27FC236}">
                  <a16:creationId xmlns:a16="http://schemas.microsoft.com/office/drawing/2014/main" id="{F9460E70-A9CA-421D-9663-C9F92A1E2767}"/>
                </a:ext>
              </a:extLst>
            </p:cNvPr>
            <p:cNvSpPr txBox="1"/>
            <p:nvPr/>
          </p:nvSpPr>
          <p:spPr>
            <a:xfrm>
              <a:off x="1138236" y="3455676"/>
              <a:ext cx="1343026" cy="369332"/>
            </a:xfrm>
            <a:prstGeom prst="rect">
              <a:avLst/>
            </a:prstGeom>
            <a:solidFill>
              <a:schemeClr val="bg1"/>
            </a:solidFill>
          </p:spPr>
          <p:txBody>
            <a:bodyPr wrap="square" rtlCol="0">
              <a:spAutoFit/>
            </a:bodyPr>
            <a:lstStyle/>
            <a:p>
              <a:r>
                <a:rPr lang="en-US" dirty="0"/>
                <a:t>Panorama</a:t>
              </a:r>
              <a:endParaRPr lang="fr-CH" dirty="0"/>
            </a:p>
          </p:txBody>
        </p:sp>
      </p:grpSp>
      <p:sp>
        <p:nvSpPr>
          <p:cNvPr id="35" name="Rectangle: Rounded Corners 34">
            <a:extLst>
              <a:ext uri="{FF2B5EF4-FFF2-40B4-BE49-F238E27FC236}">
                <a16:creationId xmlns:a16="http://schemas.microsoft.com/office/drawing/2014/main" id="{32A2B52C-2C9C-4250-804D-FE86D0961BEF}"/>
              </a:ext>
            </a:extLst>
          </p:cNvPr>
          <p:cNvSpPr/>
          <p:nvPr/>
        </p:nvSpPr>
        <p:spPr>
          <a:xfrm>
            <a:off x="2014536" y="1625562"/>
            <a:ext cx="1838325" cy="5042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Geneva</a:t>
            </a:r>
            <a:endParaRPr lang="fr-CH" dirty="0">
              <a:solidFill>
                <a:schemeClr val="tx2"/>
              </a:solidFill>
            </a:endParaRPr>
          </a:p>
        </p:txBody>
      </p:sp>
      <p:grpSp>
        <p:nvGrpSpPr>
          <p:cNvPr id="38" name="Group 37">
            <a:extLst>
              <a:ext uri="{FF2B5EF4-FFF2-40B4-BE49-F238E27FC236}">
                <a16:creationId xmlns:a16="http://schemas.microsoft.com/office/drawing/2014/main" id="{ABB324CB-5C50-470D-9189-1439CAAA6001}"/>
              </a:ext>
            </a:extLst>
          </p:cNvPr>
          <p:cNvGrpSpPr/>
          <p:nvPr/>
        </p:nvGrpSpPr>
        <p:grpSpPr>
          <a:xfrm>
            <a:off x="1095374" y="2361601"/>
            <a:ext cx="3562351" cy="375092"/>
            <a:chOff x="1138236" y="3449916"/>
            <a:chExt cx="3562351" cy="375092"/>
          </a:xfrm>
        </p:grpSpPr>
        <p:pic>
          <p:nvPicPr>
            <p:cNvPr id="39" name="Picture 38">
              <a:extLst>
                <a:ext uri="{FF2B5EF4-FFF2-40B4-BE49-F238E27FC236}">
                  <a16:creationId xmlns:a16="http://schemas.microsoft.com/office/drawing/2014/main" id="{BCACD2ED-0908-41ED-AD38-68AE9D1FA1E2}"/>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40" name="TextBox 39">
              <a:extLst>
                <a:ext uri="{FF2B5EF4-FFF2-40B4-BE49-F238E27FC236}">
                  <a16:creationId xmlns:a16="http://schemas.microsoft.com/office/drawing/2014/main" id="{4A00CC7C-42D1-4901-8517-28CF55018AA6}"/>
                </a:ext>
              </a:extLst>
            </p:cNvPr>
            <p:cNvSpPr txBox="1"/>
            <p:nvPr/>
          </p:nvSpPr>
          <p:spPr>
            <a:xfrm>
              <a:off x="1138236" y="3455676"/>
              <a:ext cx="1666876" cy="369332"/>
            </a:xfrm>
            <a:prstGeom prst="rect">
              <a:avLst/>
            </a:prstGeom>
            <a:solidFill>
              <a:schemeClr val="bg1"/>
            </a:solidFill>
          </p:spPr>
          <p:txBody>
            <a:bodyPr wrap="square" rtlCol="0">
              <a:spAutoFit/>
            </a:bodyPr>
            <a:lstStyle/>
            <a:p>
              <a:r>
                <a:rPr lang="en-US" dirty="0"/>
                <a:t>Visual Quality</a:t>
              </a:r>
              <a:endParaRPr lang="fr-CH" dirty="0"/>
            </a:p>
          </p:txBody>
        </p:sp>
      </p:grpSp>
      <p:cxnSp>
        <p:nvCxnSpPr>
          <p:cNvPr id="41" name="Straight Connector 40">
            <a:extLst>
              <a:ext uri="{FF2B5EF4-FFF2-40B4-BE49-F238E27FC236}">
                <a16:creationId xmlns:a16="http://schemas.microsoft.com/office/drawing/2014/main" id="{C5AE48FD-AFC1-4347-8A6E-685B545A613C}"/>
              </a:ext>
            </a:extLst>
          </p:cNvPr>
          <p:cNvCxnSpPr/>
          <p:nvPr/>
        </p:nvCxnSpPr>
        <p:spPr>
          <a:xfrm>
            <a:off x="1190624" y="4705350"/>
            <a:ext cx="348615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CCE5DD7-0B05-4A68-94A7-D59E4407BAE8}"/>
              </a:ext>
            </a:extLst>
          </p:cNvPr>
          <p:cNvGrpSpPr/>
          <p:nvPr/>
        </p:nvGrpSpPr>
        <p:grpSpPr>
          <a:xfrm>
            <a:off x="1152523" y="4881378"/>
            <a:ext cx="3562351" cy="375092"/>
            <a:chOff x="1138236" y="3449916"/>
            <a:chExt cx="3562351" cy="375092"/>
          </a:xfrm>
        </p:grpSpPr>
        <p:pic>
          <p:nvPicPr>
            <p:cNvPr id="43" name="Picture 42">
              <a:extLst>
                <a:ext uri="{FF2B5EF4-FFF2-40B4-BE49-F238E27FC236}">
                  <a16:creationId xmlns:a16="http://schemas.microsoft.com/office/drawing/2014/main" id="{4F72CD13-34B7-424D-ACE2-B2D98C0915D2}"/>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44" name="TextBox 43">
              <a:extLst>
                <a:ext uri="{FF2B5EF4-FFF2-40B4-BE49-F238E27FC236}">
                  <a16:creationId xmlns:a16="http://schemas.microsoft.com/office/drawing/2014/main" id="{B3A6BA65-926E-4931-8434-5E09F34D8454}"/>
                </a:ext>
              </a:extLst>
            </p:cNvPr>
            <p:cNvSpPr txBox="1"/>
            <p:nvPr/>
          </p:nvSpPr>
          <p:spPr>
            <a:xfrm>
              <a:off x="1138236" y="3455676"/>
              <a:ext cx="1343026" cy="369332"/>
            </a:xfrm>
            <a:prstGeom prst="rect">
              <a:avLst/>
            </a:prstGeom>
            <a:solidFill>
              <a:schemeClr val="bg1"/>
            </a:solidFill>
          </p:spPr>
          <p:txBody>
            <a:bodyPr wrap="square" rtlCol="0">
              <a:spAutoFit/>
            </a:bodyPr>
            <a:lstStyle/>
            <a:p>
              <a:r>
                <a:rPr lang="en-US" dirty="0"/>
                <a:t>Daylight</a:t>
              </a:r>
              <a:endParaRPr lang="fr-CH" dirty="0"/>
            </a:p>
          </p:txBody>
        </p:sp>
      </p:grpSp>
      <p:grpSp>
        <p:nvGrpSpPr>
          <p:cNvPr id="45" name="Group 44">
            <a:extLst>
              <a:ext uri="{FF2B5EF4-FFF2-40B4-BE49-F238E27FC236}">
                <a16:creationId xmlns:a16="http://schemas.microsoft.com/office/drawing/2014/main" id="{A65D88A3-E004-4830-879D-E4F04A27FEA3}"/>
              </a:ext>
            </a:extLst>
          </p:cNvPr>
          <p:cNvGrpSpPr/>
          <p:nvPr/>
        </p:nvGrpSpPr>
        <p:grpSpPr>
          <a:xfrm>
            <a:off x="1152523" y="5363122"/>
            <a:ext cx="3562351" cy="375092"/>
            <a:chOff x="1138236" y="3449916"/>
            <a:chExt cx="3562351" cy="375092"/>
          </a:xfrm>
        </p:grpSpPr>
        <p:pic>
          <p:nvPicPr>
            <p:cNvPr id="46" name="Picture 45">
              <a:extLst>
                <a:ext uri="{FF2B5EF4-FFF2-40B4-BE49-F238E27FC236}">
                  <a16:creationId xmlns:a16="http://schemas.microsoft.com/office/drawing/2014/main" id="{608A4D10-B3FC-4809-A5BD-B307F48BAA64}"/>
                </a:ext>
              </a:extLst>
            </p:cNvPr>
            <p:cNvPicPr>
              <a:picLocks noChangeAspect="1"/>
            </p:cNvPicPr>
            <p:nvPr/>
          </p:nvPicPr>
          <p:blipFill rotWithShape="1">
            <a:blip r:embed="rId4"/>
            <a:srcRect t="37459"/>
            <a:stretch/>
          </p:blipFill>
          <p:spPr>
            <a:xfrm>
              <a:off x="2786062" y="3449916"/>
              <a:ext cx="1914525" cy="369333"/>
            </a:xfrm>
            <a:prstGeom prst="rect">
              <a:avLst/>
            </a:prstGeom>
          </p:spPr>
        </p:pic>
        <p:sp>
          <p:nvSpPr>
            <p:cNvPr id="47" name="TextBox 46">
              <a:extLst>
                <a:ext uri="{FF2B5EF4-FFF2-40B4-BE49-F238E27FC236}">
                  <a16:creationId xmlns:a16="http://schemas.microsoft.com/office/drawing/2014/main" id="{D4A1D475-7C5F-4B2B-8D70-1EDA62A7C979}"/>
                </a:ext>
              </a:extLst>
            </p:cNvPr>
            <p:cNvSpPr txBox="1"/>
            <p:nvPr/>
          </p:nvSpPr>
          <p:spPr>
            <a:xfrm>
              <a:off x="1138236" y="3455676"/>
              <a:ext cx="1343026" cy="369332"/>
            </a:xfrm>
            <a:prstGeom prst="rect">
              <a:avLst/>
            </a:prstGeom>
            <a:solidFill>
              <a:schemeClr val="bg1"/>
            </a:solidFill>
          </p:spPr>
          <p:txBody>
            <a:bodyPr wrap="square" rtlCol="0">
              <a:spAutoFit/>
            </a:bodyPr>
            <a:lstStyle/>
            <a:p>
              <a:r>
                <a:rPr lang="en-US" dirty="0"/>
                <a:t>Air Quality</a:t>
              </a:r>
              <a:endParaRPr lang="fr-CH" dirty="0"/>
            </a:p>
          </p:txBody>
        </p:sp>
      </p:grpSp>
      <p:sp>
        <p:nvSpPr>
          <p:cNvPr id="54" name="Isosceles Triangle 53">
            <a:extLst>
              <a:ext uri="{FF2B5EF4-FFF2-40B4-BE49-F238E27FC236}">
                <a16:creationId xmlns:a16="http://schemas.microsoft.com/office/drawing/2014/main" id="{00AA1008-3800-4B10-ACDA-512219F16D69}"/>
              </a:ext>
            </a:extLst>
          </p:cNvPr>
          <p:cNvSpPr/>
          <p:nvPr/>
        </p:nvSpPr>
        <p:spPr>
          <a:xfrm rot="10800000">
            <a:off x="1000151" y="2524745"/>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55" name="Isosceles Triangle 54">
            <a:extLst>
              <a:ext uri="{FF2B5EF4-FFF2-40B4-BE49-F238E27FC236}">
                <a16:creationId xmlns:a16="http://schemas.microsoft.com/office/drawing/2014/main" id="{FCC52288-AAC2-43B6-898A-E89D73F6A3C2}"/>
              </a:ext>
            </a:extLst>
          </p:cNvPr>
          <p:cNvSpPr/>
          <p:nvPr/>
        </p:nvSpPr>
        <p:spPr>
          <a:xfrm rot="5400000">
            <a:off x="1006695" y="5035729"/>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56" name="Isosceles Triangle 55">
            <a:extLst>
              <a:ext uri="{FF2B5EF4-FFF2-40B4-BE49-F238E27FC236}">
                <a16:creationId xmlns:a16="http://schemas.microsoft.com/office/drawing/2014/main" id="{CE4B6395-D07A-44BD-BB87-43283916B7C7}"/>
              </a:ext>
            </a:extLst>
          </p:cNvPr>
          <p:cNvSpPr/>
          <p:nvPr/>
        </p:nvSpPr>
        <p:spPr>
          <a:xfrm rot="5400000">
            <a:off x="1006695" y="5485277"/>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58" name="Isosceles Triangle 57">
            <a:extLst>
              <a:ext uri="{FF2B5EF4-FFF2-40B4-BE49-F238E27FC236}">
                <a16:creationId xmlns:a16="http://schemas.microsoft.com/office/drawing/2014/main" id="{A7269ECF-1B0E-4568-A5A6-5C120B80C4DD}"/>
              </a:ext>
            </a:extLst>
          </p:cNvPr>
          <p:cNvSpPr/>
          <p:nvPr/>
        </p:nvSpPr>
        <p:spPr>
          <a:xfrm rot="5400000">
            <a:off x="1406745" y="3115046"/>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59" name="Isosceles Triangle 58">
            <a:extLst>
              <a:ext uri="{FF2B5EF4-FFF2-40B4-BE49-F238E27FC236}">
                <a16:creationId xmlns:a16="http://schemas.microsoft.com/office/drawing/2014/main" id="{422B46CA-6D9B-4E63-9030-3314850CD415}"/>
              </a:ext>
            </a:extLst>
          </p:cNvPr>
          <p:cNvSpPr/>
          <p:nvPr/>
        </p:nvSpPr>
        <p:spPr>
          <a:xfrm rot="5400000">
            <a:off x="1406745" y="3564594"/>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60" name="Isosceles Triangle 59">
            <a:extLst>
              <a:ext uri="{FF2B5EF4-FFF2-40B4-BE49-F238E27FC236}">
                <a16:creationId xmlns:a16="http://schemas.microsoft.com/office/drawing/2014/main" id="{DC82B3E2-B65F-4CCB-AE1E-6E0E0DA75557}"/>
              </a:ext>
            </a:extLst>
          </p:cNvPr>
          <p:cNvSpPr/>
          <p:nvPr/>
        </p:nvSpPr>
        <p:spPr>
          <a:xfrm rot="5400000">
            <a:off x="1406745" y="3880453"/>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sp>
        <p:nvSpPr>
          <p:cNvPr id="61" name="Isosceles Triangle 60">
            <a:extLst>
              <a:ext uri="{FF2B5EF4-FFF2-40B4-BE49-F238E27FC236}">
                <a16:creationId xmlns:a16="http://schemas.microsoft.com/office/drawing/2014/main" id="{8E99C0D0-F63D-4E5B-A201-98922FEC88E2}"/>
              </a:ext>
            </a:extLst>
          </p:cNvPr>
          <p:cNvSpPr/>
          <p:nvPr/>
        </p:nvSpPr>
        <p:spPr>
          <a:xfrm rot="5400000">
            <a:off x="1406745" y="4330001"/>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pic>
        <p:nvPicPr>
          <p:cNvPr id="62" name="Picture 61">
            <a:extLst>
              <a:ext uri="{FF2B5EF4-FFF2-40B4-BE49-F238E27FC236}">
                <a16:creationId xmlns:a16="http://schemas.microsoft.com/office/drawing/2014/main" id="{28E1119B-CD71-4566-89D3-90E66F2536D8}"/>
              </a:ext>
            </a:extLst>
          </p:cNvPr>
          <p:cNvPicPr>
            <a:picLocks noChangeAspect="1"/>
          </p:cNvPicPr>
          <p:nvPr/>
        </p:nvPicPr>
        <p:blipFill>
          <a:blip r:embed="rId5"/>
          <a:stretch>
            <a:fillRect/>
          </a:stretch>
        </p:blipFill>
        <p:spPr>
          <a:xfrm>
            <a:off x="9044881" y="1730730"/>
            <a:ext cx="2343449" cy="4658492"/>
          </a:xfrm>
          <a:prstGeom prst="rect">
            <a:avLst/>
          </a:prstGeom>
        </p:spPr>
      </p:pic>
      <p:sp>
        <p:nvSpPr>
          <p:cNvPr id="63" name="TextBox 62">
            <a:extLst>
              <a:ext uri="{FF2B5EF4-FFF2-40B4-BE49-F238E27FC236}">
                <a16:creationId xmlns:a16="http://schemas.microsoft.com/office/drawing/2014/main" id="{D4975CD6-DC55-491C-A083-3F656E1FFD85}"/>
              </a:ext>
            </a:extLst>
          </p:cNvPr>
          <p:cNvSpPr txBox="1"/>
          <p:nvPr/>
        </p:nvSpPr>
        <p:spPr>
          <a:xfrm>
            <a:off x="9166028" y="1361398"/>
            <a:ext cx="1666876" cy="369332"/>
          </a:xfrm>
          <a:prstGeom prst="rect">
            <a:avLst/>
          </a:prstGeom>
          <a:solidFill>
            <a:schemeClr val="bg1"/>
          </a:solidFill>
        </p:spPr>
        <p:txBody>
          <a:bodyPr wrap="square" rtlCol="0">
            <a:spAutoFit/>
          </a:bodyPr>
          <a:lstStyle/>
          <a:p>
            <a:r>
              <a:rPr lang="en-US" dirty="0"/>
              <a:t>Active Listing</a:t>
            </a:r>
            <a:endParaRPr lang="fr-CH" dirty="0"/>
          </a:p>
        </p:txBody>
      </p:sp>
      <p:sp>
        <p:nvSpPr>
          <p:cNvPr id="64" name="Isosceles Triangle 63">
            <a:extLst>
              <a:ext uri="{FF2B5EF4-FFF2-40B4-BE49-F238E27FC236}">
                <a16:creationId xmlns:a16="http://schemas.microsoft.com/office/drawing/2014/main" id="{EB653464-7191-4ABE-A354-B56099FCB01A}"/>
              </a:ext>
            </a:extLst>
          </p:cNvPr>
          <p:cNvSpPr/>
          <p:nvPr/>
        </p:nvSpPr>
        <p:spPr>
          <a:xfrm rot="10800000">
            <a:off x="9070780" y="1543451"/>
            <a:ext cx="95248" cy="82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H"/>
          </a:p>
        </p:txBody>
      </p:sp>
      <p:pic>
        <p:nvPicPr>
          <p:cNvPr id="65" name="Picture 64">
            <a:extLst>
              <a:ext uri="{FF2B5EF4-FFF2-40B4-BE49-F238E27FC236}">
                <a16:creationId xmlns:a16="http://schemas.microsoft.com/office/drawing/2014/main" id="{8F1B00E4-F9C7-4312-B5EC-FE1BDEFEED0B}"/>
              </a:ext>
            </a:extLst>
          </p:cNvPr>
          <p:cNvPicPr>
            <a:picLocks noChangeAspect="1"/>
          </p:cNvPicPr>
          <p:nvPr/>
        </p:nvPicPr>
        <p:blipFill rotWithShape="1">
          <a:blip r:embed="rId5"/>
          <a:srcRect r="90042" b="95382"/>
          <a:stretch/>
        </p:blipFill>
        <p:spPr>
          <a:xfrm>
            <a:off x="1287657" y="1552976"/>
            <a:ext cx="726879" cy="670025"/>
          </a:xfrm>
          <a:prstGeom prst="rect">
            <a:avLst/>
          </a:prstGeom>
        </p:spPr>
      </p:pic>
    </p:spTree>
    <p:extLst>
      <p:ext uri="{BB962C8B-B14F-4D97-AF65-F5344CB8AC3E}">
        <p14:creationId xmlns:p14="http://schemas.microsoft.com/office/powerpoint/2010/main" val="2030076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BD1A60-2178-48AB-9C44-F3B98B3C8201}"/>
              </a:ext>
            </a:extLst>
          </p:cNvPr>
          <p:cNvGrpSpPr/>
          <p:nvPr/>
        </p:nvGrpSpPr>
        <p:grpSpPr>
          <a:xfrm>
            <a:off x="1433350" y="820136"/>
            <a:ext cx="6328300" cy="2168882"/>
            <a:chOff x="1625317" y="1808308"/>
            <a:chExt cx="6328300" cy="2168882"/>
          </a:xfrm>
        </p:grpSpPr>
        <p:pic>
          <p:nvPicPr>
            <p:cNvPr id="5" name="Picture 2" descr="https://lh4.googleusercontent.com/pnX7AVbvluWeM8gArJ4DtU7C_u2PUxTwuuh_DdbI2Ogho4Obd7sw40mp_xafwKSg-ZqV0hy4IYQMp-WwKW8gMxQE2AYlyFHVX-iPi6LkydvIogHLRq0fckAfsOjeS__gr6uiQp7vPGZwomRwqbqqRw">
              <a:extLst>
                <a:ext uri="{FF2B5EF4-FFF2-40B4-BE49-F238E27FC236}">
                  <a16:creationId xmlns:a16="http://schemas.microsoft.com/office/drawing/2014/main" id="{5A4882AB-E992-4412-AF6A-7DBD7BFEB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01" y="1888130"/>
              <a:ext cx="2962806" cy="1850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https://lh6.googleusercontent.com/XnZTnmm0bvfziWBPWl_iOw310RNWoWNJK0jlvxVdKFox84HNLqSvny-LcPk8Dv1NOiWnoywuIP4yMM8QXCgchK9WoNvg3WpvG6OYv4dq1BUKS89eX8egOPxS_c6JRcmNpmEjS_f2vnWJqw11X2YStA">
              <a:extLst>
                <a:ext uri="{FF2B5EF4-FFF2-40B4-BE49-F238E27FC236}">
                  <a16:creationId xmlns:a16="http://schemas.microsoft.com/office/drawing/2014/main" id="{95AF4F2A-3A5C-419A-9C94-FFA2003407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17" y="1808308"/>
              <a:ext cx="31944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5.googleusercontent.com/cJYxwJgEm75FPNNrT0rWLXy5VYOW5kCDtSml2U-qPUwP0mJPftX2t5I1W-LwsNgXxq2WBOUqavLZsUcYLhrWFNHXWNg6evtv7iPFVj49AHJz3lugXVASJYIf8cazBhGWxe1Bc_OVFeoy1OmCZKxcQQ">
              <a:extLst>
                <a:ext uri="{FF2B5EF4-FFF2-40B4-BE49-F238E27FC236}">
                  <a16:creationId xmlns:a16="http://schemas.microsoft.com/office/drawing/2014/main" id="{D5F8AFD2-D5A2-4BCF-8120-29B1664E80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317" y="3846608"/>
              <a:ext cx="1529319" cy="519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s://lh3.googleusercontent.com/FHvMVhRMsAWwrYzaeRFmNbljRjUokSePsS7-WOjBL2EgCdh4aZGBLLC7hovtIu9cO4rfPufqa_sInsuAABokqY90KRSshNdgmM7VcNXK6gNwwOBIs_EZ8vzv5oGocmyDU8wJ_kX-r-p0Q2EYzDZKxQ">
              <a:extLst>
                <a:ext uri="{FF2B5EF4-FFF2-40B4-BE49-F238E27FC236}">
                  <a16:creationId xmlns:a16="http://schemas.microsoft.com/office/drawing/2014/main" id="{82BA79B2-E86B-47AE-A838-EEE972AC00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5123" y="3823749"/>
              <a:ext cx="1626834" cy="457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FF86DA9-7884-4A5E-8DE8-1CB796A976F6}"/>
                </a:ext>
              </a:extLst>
            </p:cNvPr>
            <p:cNvSpPr/>
            <p:nvPr/>
          </p:nvSpPr>
          <p:spPr>
            <a:xfrm>
              <a:off x="6531681" y="3738886"/>
              <a:ext cx="1257075" cy="215444"/>
            </a:xfrm>
            <a:prstGeom prst="rect">
              <a:avLst/>
            </a:prstGeom>
          </p:spPr>
          <p:txBody>
            <a:bodyPr wrap="none">
              <a:spAutoFit/>
            </a:bodyPr>
            <a:lstStyle/>
            <a:p>
              <a:pPr lvl="0" eaLnBrk="0" fontAlgn="base" hangingPunct="0">
                <a:spcBef>
                  <a:spcPct val="0"/>
                </a:spcBef>
                <a:spcAft>
                  <a:spcPct val="0"/>
                </a:spcAft>
              </a:pPr>
              <a:r>
                <a:rPr kumimoji="0" lang="fr-FR" altLang="fr-FR" sz="800" b="1" i="0" u="none" strike="noStrike" cap="none" normalizeH="0" baseline="0" dirty="0">
                  <a:ln>
                    <a:noFill/>
                  </a:ln>
                  <a:solidFill>
                    <a:srgbClr val="000000"/>
                  </a:solidFill>
                  <a:effectLst/>
                  <a:latin typeface="Libre Franklin"/>
                </a:rPr>
                <a:t>Log % Share of Lake </a:t>
              </a:r>
              <a:r>
                <a:rPr kumimoji="0" lang="fr-FR" altLang="fr-FR" sz="800" b="1" i="0" u="none" strike="noStrike" cap="none" normalizeH="0" baseline="0" dirty="0" err="1">
                  <a:ln>
                    <a:noFill/>
                  </a:ln>
                  <a:solidFill>
                    <a:srgbClr val="000000"/>
                  </a:solidFill>
                  <a:effectLst/>
                  <a:latin typeface="Libre Franklin"/>
                </a:rPr>
                <a:t>View</a:t>
              </a:r>
              <a:endParaRPr kumimoji="0" lang="fr-FR" altLang="fr-FR" sz="800" b="0" i="0" u="none" strike="noStrike" cap="none" normalizeH="0" baseline="0" dirty="0">
                <a:ln>
                  <a:noFill/>
                </a:ln>
                <a:solidFill>
                  <a:schemeClr val="tx1"/>
                </a:solidFill>
                <a:effectLst/>
              </a:endParaRPr>
            </a:p>
          </p:txBody>
        </p:sp>
        <p:sp>
          <p:nvSpPr>
            <p:cNvPr id="10" name="Rectangle 9">
              <a:extLst>
                <a:ext uri="{FF2B5EF4-FFF2-40B4-BE49-F238E27FC236}">
                  <a16:creationId xmlns:a16="http://schemas.microsoft.com/office/drawing/2014/main" id="{D7690AEF-E16C-46E4-B9D7-78CAC69101BE}"/>
                </a:ext>
              </a:extLst>
            </p:cNvPr>
            <p:cNvSpPr/>
            <p:nvPr/>
          </p:nvSpPr>
          <p:spPr>
            <a:xfrm>
              <a:off x="3118277" y="3761746"/>
              <a:ext cx="1279517" cy="215444"/>
            </a:xfrm>
            <a:prstGeom prst="rect">
              <a:avLst/>
            </a:prstGeom>
          </p:spPr>
          <p:txBody>
            <a:bodyPr wrap="none">
              <a:spAutoFit/>
            </a:bodyPr>
            <a:lstStyle/>
            <a:p>
              <a:pPr lvl="0" eaLnBrk="0" fontAlgn="base" hangingPunct="0">
                <a:spcBef>
                  <a:spcPct val="0"/>
                </a:spcBef>
                <a:spcAft>
                  <a:spcPct val="0"/>
                </a:spcAft>
              </a:pPr>
              <a:r>
                <a:rPr kumimoji="0" lang="fr-FR" altLang="fr-FR" sz="800" b="1" i="0" u="none" strike="noStrike" cap="none" normalizeH="0" baseline="0" dirty="0">
                  <a:ln>
                    <a:noFill/>
                  </a:ln>
                  <a:solidFill>
                    <a:srgbClr val="000000"/>
                  </a:solidFill>
                  <a:effectLst/>
                  <a:latin typeface="Libre Franklin"/>
                </a:rPr>
                <a:t>Log % Share of Road </a:t>
              </a:r>
              <a:r>
                <a:rPr kumimoji="0" lang="fr-FR" altLang="fr-FR" sz="800" b="1" i="0" u="none" strike="noStrike" cap="none" normalizeH="0" baseline="0" dirty="0" err="1">
                  <a:ln>
                    <a:noFill/>
                  </a:ln>
                  <a:solidFill>
                    <a:srgbClr val="000000"/>
                  </a:solidFill>
                  <a:effectLst/>
                  <a:latin typeface="Libre Franklin"/>
                </a:rPr>
                <a:t>View</a:t>
              </a:r>
              <a:endParaRPr kumimoji="0" lang="fr-FR" altLang="fr-FR" sz="800" b="0" i="0" u="none" strike="noStrike" cap="none" normalizeH="0" baseline="0" dirty="0">
                <a:ln>
                  <a:noFill/>
                </a:ln>
                <a:solidFill>
                  <a:schemeClr val="tx1"/>
                </a:solidFill>
                <a:effectLst/>
              </a:endParaRPr>
            </a:p>
          </p:txBody>
        </p:sp>
      </p:grpSp>
      <p:grpSp>
        <p:nvGrpSpPr>
          <p:cNvPr id="11" name="Group 10">
            <a:extLst>
              <a:ext uri="{FF2B5EF4-FFF2-40B4-BE49-F238E27FC236}">
                <a16:creationId xmlns:a16="http://schemas.microsoft.com/office/drawing/2014/main" id="{7446764F-C9E3-4C76-BD79-33CA5BB19C42}"/>
              </a:ext>
            </a:extLst>
          </p:cNvPr>
          <p:cNvGrpSpPr/>
          <p:nvPr/>
        </p:nvGrpSpPr>
        <p:grpSpPr>
          <a:xfrm>
            <a:off x="1254482" y="3186137"/>
            <a:ext cx="6342307" cy="2302230"/>
            <a:chOff x="582062" y="3154186"/>
            <a:chExt cx="6342307" cy="2302230"/>
          </a:xfrm>
        </p:grpSpPr>
        <p:pic>
          <p:nvPicPr>
            <p:cNvPr id="12" name="Picture 2" descr="https://lh4.googleusercontent.com/wNbPlFbEINRvXxhsKzvr5wNIHOov7zZLweAarDHTWp-H4Q1aJcAa0s1qJZChidodcUAM8ncXaXwih1poDfaSkyKUixKTddbVu0mzS12-Nf1cx_swmDCy59sjfkZDPJIyxUEEQX9Pr7cJolTk40pAsQ">
              <a:extLst>
                <a:ext uri="{FF2B5EF4-FFF2-40B4-BE49-F238E27FC236}">
                  <a16:creationId xmlns:a16="http://schemas.microsoft.com/office/drawing/2014/main" id="{F183F34F-FAC7-4EAC-AB56-63D83463AF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062" y="3154186"/>
              <a:ext cx="3252048" cy="21427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https://lh5.googleusercontent.com/mzn9paHDs82o8AVXQ7tsRBtkV3XV_Ka408py2sX-L7r7QNYIUFo_IKSuGqD-pzP066X8jweYWFcdEg29SbRmTN7-l0k9k1L-srxXr11Epowj8-1qQsRmqxpRFztsj20N0czBQvKNLQdN66-4UbB1qw">
              <a:extLst>
                <a:ext uri="{FF2B5EF4-FFF2-40B4-BE49-F238E27FC236}">
                  <a16:creationId xmlns:a16="http://schemas.microsoft.com/office/drawing/2014/main" id="{21A0C978-CD63-4570-A9DB-8BF72BB58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6626" y="3331190"/>
              <a:ext cx="2867743" cy="17887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3357B6C-19B1-4210-8320-56AF521FF563}"/>
                </a:ext>
              </a:extLst>
            </p:cNvPr>
            <p:cNvSpPr/>
            <p:nvPr/>
          </p:nvSpPr>
          <p:spPr>
            <a:xfrm>
              <a:off x="2352707" y="5240972"/>
              <a:ext cx="837089" cy="215444"/>
            </a:xfrm>
            <a:prstGeom prst="rect">
              <a:avLst/>
            </a:prstGeom>
          </p:spPr>
          <p:txBody>
            <a:bodyPr wrap="none">
              <a:spAutoFit/>
            </a:bodyPr>
            <a:lstStyle/>
            <a:p>
              <a:pPr lvl="0" eaLnBrk="0" fontAlgn="base" hangingPunct="0">
                <a:spcBef>
                  <a:spcPct val="0"/>
                </a:spcBef>
                <a:spcAft>
                  <a:spcPct val="0"/>
                </a:spcAft>
              </a:pPr>
              <a:r>
                <a:rPr lang="fr-FR" altLang="fr-FR" sz="800" b="1" dirty="0">
                  <a:solidFill>
                    <a:srgbClr val="000000"/>
                  </a:solidFill>
                  <a:latin typeface="Libre Franklin"/>
                </a:rPr>
                <a:t>Visual </a:t>
              </a:r>
              <a:r>
                <a:rPr lang="fr-FR" altLang="fr-FR" sz="800" b="1" dirty="0" err="1">
                  <a:solidFill>
                    <a:srgbClr val="000000"/>
                  </a:solidFill>
                  <a:latin typeface="Libre Franklin"/>
                </a:rPr>
                <a:t>Richness</a:t>
              </a:r>
              <a:endParaRPr kumimoji="0" lang="fr-FR" altLang="fr-FR" sz="800" b="1" i="0" u="none" strike="noStrike" cap="none" normalizeH="0" baseline="0" dirty="0">
                <a:ln>
                  <a:noFill/>
                </a:ln>
                <a:solidFill>
                  <a:schemeClr val="tx1"/>
                </a:solidFill>
                <a:effectLst/>
              </a:endParaRPr>
            </a:p>
          </p:txBody>
        </p:sp>
        <p:sp>
          <p:nvSpPr>
            <p:cNvPr id="15" name="Rectangle 14">
              <a:extLst>
                <a:ext uri="{FF2B5EF4-FFF2-40B4-BE49-F238E27FC236}">
                  <a16:creationId xmlns:a16="http://schemas.microsoft.com/office/drawing/2014/main" id="{C89EFD02-FF99-495F-BA2D-2F37DD00D608}"/>
                </a:ext>
              </a:extLst>
            </p:cNvPr>
            <p:cNvSpPr/>
            <p:nvPr/>
          </p:nvSpPr>
          <p:spPr>
            <a:xfrm>
              <a:off x="5801184" y="5240972"/>
              <a:ext cx="904415" cy="215444"/>
            </a:xfrm>
            <a:prstGeom prst="rect">
              <a:avLst/>
            </a:prstGeom>
          </p:spPr>
          <p:txBody>
            <a:bodyPr wrap="none">
              <a:spAutoFit/>
            </a:bodyPr>
            <a:lstStyle/>
            <a:p>
              <a:pPr lvl="0" eaLnBrk="0" fontAlgn="base" hangingPunct="0">
                <a:spcBef>
                  <a:spcPct val="0"/>
                </a:spcBef>
                <a:spcAft>
                  <a:spcPct val="0"/>
                </a:spcAft>
              </a:pPr>
              <a:r>
                <a:rPr lang="fr-FR" altLang="fr-FR" sz="800" b="1" dirty="0">
                  <a:solidFill>
                    <a:srgbClr val="000000"/>
                  </a:solidFill>
                  <a:latin typeface="Libre Franklin"/>
                </a:rPr>
                <a:t>Visual Panorama</a:t>
              </a:r>
              <a:endParaRPr kumimoji="0" lang="fr-FR" altLang="fr-FR" sz="800" b="0" i="0" u="none" strike="noStrike" cap="none" normalizeH="0" baseline="0" dirty="0">
                <a:ln>
                  <a:noFill/>
                </a:ln>
                <a:solidFill>
                  <a:schemeClr val="tx1"/>
                </a:solidFill>
                <a:effectLst/>
              </a:endParaRPr>
            </a:p>
          </p:txBody>
        </p:sp>
      </p:grpSp>
      <p:pic>
        <p:nvPicPr>
          <p:cNvPr id="16" name="Picture 10" descr="https://lh6.googleusercontent.com/CQ1rX64ESOYjq0NhdNB6_ELbPysysrSDl4twZDz1uesM-fi2gCGT3Jga7IfYJjPF6jhRqbsf_SsmovbE8WK2TCGtIvy_QgECMpMXZb56Kpvlw7xXAtm2zQQUa0j0YnA_JtEeprtOOQUR7_kH_OnF6g">
            <a:extLst>
              <a:ext uri="{FF2B5EF4-FFF2-40B4-BE49-F238E27FC236}">
                <a16:creationId xmlns:a16="http://schemas.microsoft.com/office/drawing/2014/main" id="{ADBAF31C-E17C-4E55-B0AD-78CE5296364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150" b="89927" l="5125" r="90000">
                        <a14:foregroundMark x1="9250" y1="65110" x2="9250" y2="65110"/>
                        <a14:foregroundMark x1="8563" y1="57509" x2="8563" y2="57509"/>
                        <a14:foregroundMark x1="5125" y1="75183" x2="5125" y2="75183"/>
                        <a14:foregroundMark x1="24688" y1="21245" x2="24688" y2="21245"/>
                        <a14:foregroundMark x1="25375" y1="19231" x2="25375" y2="19231"/>
                        <a14:foregroundMark x1="56000" y1="8150" x2="56000" y2="8150"/>
                      </a14:backgroundRemoval>
                    </a14:imgEffect>
                  </a14:imgLayer>
                </a14:imgProps>
              </a:ext>
              <a:ext uri="{28A0092B-C50C-407E-A947-70E740481C1C}">
                <a14:useLocalDpi xmlns:a14="http://schemas.microsoft.com/office/drawing/2010/main" val="0"/>
              </a:ext>
            </a:extLst>
          </a:blip>
          <a:srcRect/>
          <a:stretch>
            <a:fillRect/>
          </a:stretch>
        </p:blipFill>
        <p:spPr bwMode="auto">
          <a:xfrm>
            <a:off x="8010969" y="776552"/>
            <a:ext cx="3134101" cy="21390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C297239-AF9A-4255-8666-B4982E9C792A}"/>
              </a:ext>
            </a:extLst>
          </p:cNvPr>
          <p:cNvSpPr/>
          <p:nvPr/>
        </p:nvSpPr>
        <p:spPr>
          <a:xfrm>
            <a:off x="9812557" y="2773574"/>
            <a:ext cx="946093" cy="215444"/>
          </a:xfrm>
          <a:prstGeom prst="rect">
            <a:avLst/>
          </a:prstGeom>
        </p:spPr>
        <p:txBody>
          <a:bodyPr wrap="none">
            <a:spAutoFit/>
          </a:bodyPr>
          <a:lstStyle/>
          <a:p>
            <a:pPr lvl="0" eaLnBrk="0" fontAlgn="base" hangingPunct="0">
              <a:spcBef>
                <a:spcPct val="0"/>
              </a:spcBef>
              <a:spcAft>
                <a:spcPct val="0"/>
              </a:spcAft>
            </a:pPr>
            <a:r>
              <a:rPr lang="fr-FR" altLang="fr-FR" sz="800" b="1" dirty="0">
                <a:solidFill>
                  <a:srgbClr val="000000"/>
                </a:solidFill>
                <a:latin typeface="Libre Franklin"/>
              </a:rPr>
              <a:t>Visual </a:t>
            </a:r>
            <a:r>
              <a:rPr lang="fr-FR" altLang="fr-FR" sz="800" b="1" dirty="0" err="1">
                <a:solidFill>
                  <a:srgbClr val="000000"/>
                </a:solidFill>
                <a:latin typeface="Libre Franklin"/>
              </a:rPr>
              <a:t>Complexity</a:t>
            </a:r>
            <a:endParaRPr kumimoji="0" lang="fr-FR" altLang="fr-FR" sz="800" b="0" i="0" u="none" strike="noStrike" cap="none" normalizeH="0" baseline="0" dirty="0">
              <a:ln>
                <a:noFill/>
              </a:ln>
              <a:solidFill>
                <a:schemeClr val="tx1"/>
              </a:solidFill>
              <a:effectLst/>
            </a:endParaRPr>
          </a:p>
        </p:txBody>
      </p:sp>
      <p:sp>
        <p:nvSpPr>
          <p:cNvPr id="18" name="Rectangle 17">
            <a:extLst>
              <a:ext uri="{FF2B5EF4-FFF2-40B4-BE49-F238E27FC236}">
                <a16:creationId xmlns:a16="http://schemas.microsoft.com/office/drawing/2014/main" id="{1509E0ED-FD8A-42F8-8ECE-76F9944AAC83}"/>
              </a:ext>
            </a:extLst>
          </p:cNvPr>
          <p:cNvSpPr/>
          <p:nvPr/>
        </p:nvSpPr>
        <p:spPr>
          <a:xfrm>
            <a:off x="8469933" y="3868983"/>
            <a:ext cx="1911345" cy="1323439"/>
          </a:xfrm>
          <a:prstGeom prst="rect">
            <a:avLst/>
          </a:prstGeom>
        </p:spPr>
        <p:txBody>
          <a:bodyPr wrap="square">
            <a:spAutoFit/>
          </a:bodyPr>
          <a:lstStyle/>
          <a:p>
            <a:pPr lvl="0" algn="ctr" eaLnBrk="0" fontAlgn="base" hangingPunct="0">
              <a:spcBef>
                <a:spcPct val="0"/>
              </a:spcBef>
              <a:spcAft>
                <a:spcPct val="0"/>
              </a:spcAft>
            </a:pPr>
            <a:r>
              <a:rPr kumimoji="0" lang="fr-FR" altLang="fr-FR" sz="4000" b="1" i="0" u="none" strike="noStrike" cap="none" normalizeH="0" baseline="0" dirty="0" err="1">
                <a:ln>
                  <a:noFill/>
                </a:ln>
                <a:solidFill>
                  <a:schemeClr val="tx1"/>
                </a:solidFill>
                <a:effectLst/>
                <a:latin typeface="+mj-lt"/>
              </a:rPr>
              <a:t>Thank</a:t>
            </a:r>
            <a:r>
              <a:rPr kumimoji="0" lang="fr-FR" altLang="fr-FR" sz="4000" b="1" i="0" u="none" strike="noStrike" cap="none" normalizeH="0" baseline="0" dirty="0">
                <a:ln>
                  <a:noFill/>
                </a:ln>
                <a:solidFill>
                  <a:schemeClr val="tx1"/>
                </a:solidFill>
                <a:effectLst/>
                <a:latin typeface="+mj-lt"/>
              </a:rPr>
              <a:t> </a:t>
            </a:r>
          </a:p>
          <a:p>
            <a:pPr lvl="0" algn="ctr" eaLnBrk="0" fontAlgn="base" hangingPunct="0">
              <a:spcBef>
                <a:spcPct val="0"/>
              </a:spcBef>
              <a:spcAft>
                <a:spcPct val="0"/>
              </a:spcAft>
            </a:pPr>
            <a:r>
              <a:rPr kumimoji="0" lang="fr-FR" altLang="fr-FR" sz="4000" b="1" i="0" u="none" strike="noStrike" cap="none" normalizeH="0" baseline="0" dirty="0" err="1">
                <a:ln>
                  <a:noFill/>
                </a:ln>
                <a:solidFill>
                  <a:schemeClr val="tx1"/>
                </a:solidFill>
                <a:effectLst/>
                <a:latin typeface="+mj-lt"/>
              </a:rPr>
              <a:t>you</a:t>
            </a:r>
            <a:r>
              <a:rPr kumimoji="0" lang="fr-FR" altLang="fr-FR" sz="4000" b="1" i="0" u="none" strike="noStrike" cap="none" normalizeH="0" baseline="0" dirty="0">
                <a:ln>
                  <a:noFill/>
                </a:ln>
                <a:solidFill>
                  <a:schemeClr val="tx1"/>
                </a:solidFill>
                <a:effectLst/>
                <a:latin typeface="+mj-lt"/>
              </a:rPr>
              <a:t>!</a:t>
            </a:r>
          </a:p>
        </p:txBody>
      </p:sp>
      <p:pic>
        <p:nvPicPr>
          <p:cNvPr id="19" name="Picture 18">
            <a:extLst>
              <a:ext uri="{FF2B5EF4-FFF2-40B4-BE49-F238E27FC236}">
                <a16:creationId xmlns:a16="http://schemas.microsoft.com/office/drawing/2014/main" id="{B4220174-57A7-4F3D-B9D3-3EC583F13971}"/>
              </a:ext>
            </a:extLst>
          </p:cNvPr>
          <p:cNvPicPr>
            <a:picLocks noChangeAspect="1"/>
          </p:cNvPicPr>
          <p:nvPr/>
        </p:nvPicPr>
        <p:blipFill>
          <a:blip r:embed="rId11"/>
          <a:stretch>
            <a:fillRect/>
          </a:stretch>
        </p:blipFill>
        <p:spPr>
          <a:xfrm>
            <a:off x="4853554" y="5357970"/>
            <a:ext cx="1626834" cy="45719"/>
          </a:xfrm>
          <a:prstGeom prst="rect">
            <a:avLst/>
          </a:prstGeom>
        </p:spPr>
      </p:pic>
      <p:pic>
        <p:nvPicPr>
          <p:cNvPr id="20" name="Picture 19">
            <a:extLst>
              <a:ext uri="{FF2B5EF4-FFF2-40B4-BE49-F238E27FC236}">
                <a16:creationId xmlns:a16="http://schemas.microsoft.com/office/drawing/2014/main" id="{E42C6707-E02B-44BC-BB4D-1D9D026EAF03}"/>
              </a:ext>
            </a:extLst>
          </p:cNvPr>
          <p:cNvPicPr>
            <a:picLocks noChangeAspect="1"/>
          </p:cNvPicPr>
          <p:nvPr/>
        </p:nvPicPr>
        <p:blipFill>
          <a:blip r:embed="rId12"/>
          <a:stretch>
            <a:fillRect/>
          </a:stretch>
        </p:blipFill>
        <p:spPr>
          <a:xfrm>
            <a:off x="1433350" y="5341052"/>
            <a:ext cx="1626835" cy="45719"/>
          </a:xfrm>
          <a:prstGeom prst="rect">
            <a:avLst/>
          </a:prstGeom>
        </p:spPr>
      </p:pic>
      <p:pic>
        <p:nvPicPr>
          <p:cNvPr id="21" name="Picture 20">
            <a:extLst>
              <a:ext uri="{FF2B5EF4-FFF2-40B4-BE49-F238E27FC236}">
                <a16:creationId xmlns:a16="http://schemas.microsoft.com/office/drawing/2014/main" id="{58A70FF4-3D97-4463-8E2D-41BE05E43C4A}"/>
              </a:ext>
            </a:extLst>
          </p:cNvPr>
          <p:cNvPicPr>
            <a:picLocks noChangeAspect="1"/>
          </p:cNvPicPr>
          <p:nvPr/>
        </p:nvPicPr>
        <p:blipFill>
          <a:blip r:embed="rId13"/>
          <a:stretch>
            <a:fillRect/>
          </a:stretch>
        </p:blipFill>
        <p:spPr>
          <a:xfrm>
            <a:off x="8117576" y="2842855"/>
            <a:ext cx="1660944" cy="45719"/>
          </a:xfrm>
          <a:prstGeom prst="rect">
            <a:avLst/>
          </a:prstGeom>
        </p:spPr>
      </p:pic>
    </p:spTree>
    <p:extLst>
      <p:ext uri="{BB962C8B-B14F-4D97-AF65-F5344CB8AC3E}">
        <p14:creationId xmlns:p14="http://schemas.microsoft.com/office/powerpoint/2010/main" val="177902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6B60-432B-4150-B468-E888EC1A3554}"/>
              </a:ext>
            </a:extLst>
          </p:cNvPr>
          <p:cNvSpPr>
            <a:spLocks noGrp="1"/>
          </p:cNvSpPr>
          <p:nvPr>
            <p:ph type="title"/>
          </p:nvPr>
        </p:nvSpPr>
        <p:spPr>
          <a:xfrm>
            <a:off x="825500" y="365125"/>
            <a:ext cx="10528300" cy="1325563"/>
          </a:xfrm>
        </p:spPr>
        <p:txBody>
          <a:bodyPr/>
          <a:lstStyle/>
          <a:p>
            <a:r>
              <a:rPr lang="en-US" dirty="0"/>
              <a:t> </a:t>
            </a:r>
            <a:r>
              <a:rPr lang="en-US" dirty="0" err="1"/>
              <a:t>iBuyers</a:t>
            </a:r>
            <a:r>
              <a:rPr lang="en-US" dirty="0"/>
              <a:t>, Zillow, and ‘the </a:t>
            </a:r>
            <a:r>
              <a:rPr lang="en-US" b="1" dirty="0"/>
              <a:t>lemon</a:t>
            </a:r>
            <a:r>
              <a:rPr lang="en-US" dirty="0"/>
              <a:t> problem’</a:t>
            </a:r>
            <a:endParaRPr lang="fr-CH" dirty="0"/>
          </a:p>
        </p:txBody>
      </p:sp>
      <p:sp>
        <p:nvSpPr>
          <p:cNvPr id="5" name="Rectangle 4">
            <a:extLst>
              <a:ext uri="{FF2B5EF4-FFF2-40B4-BE49-F238E27FC236}">
                <a16:creationId xmlns:a16="http://schemas.microsoft.com/office/drawing/2014/main" id="{A92D6AAC-F459-4C50-B28B-5DF4E882704A}"/>
              </a:ext>
            </a:extLst>
          </p:cNvPr>
          <p:cNvSpPr/>
          <p:nvPr/>
        </p:nvSpPr>
        <p:spPr>
          <a:xfrm>
            <a:off x="5243651" y="2353272"/>
            <a:ext cx="5613400" cy="2246769"/>
          </a:xfrm>
          <a:prstGeom prst="rect">
            <a:avLst/>
          </a:prstGeom>
        </p:spPr>
        <p:txBody>
          <a:bodyPr wrap="square">
            <a:spAutoFit/>
          </a:bodyPr>
          <a:lstStyle/>
          <a:p>
            <a:pPr marL="285750" indent="-285750">
              <a:buFont typeface="Arial" panose="020B0604020202020204" pitchFamily="34" charset="0"/>
              <a:buChar char="•"/>
            </a:pPr>
            <a:r>
              <a:rPr lang="en-US" sz="2000" dirty="0"/>
              <a:t>Companies like Zillow, </a:t>
            </a:r>
            <a:r>
              <a:rPr lang="en-US" sz="2000" dirty="0" err="1"/>
              <a:t>Opendoor</a:t>
            </a:r>
            <a:r>
              <a:rPr lang="en-US" sz="2000" dirty="0"/>
              <a:t>, and Redfin </a:t>
            </a:r>
            <a:r>
              <a:rPr lang="en-US" sz="2000" b="1" dirty="0"/>
              <a:t>have troves of data on real estate prices</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Buy homes using algorithms (</a:t>
            </a:r>
            <a:r>
              <a:rPr lang="en-US" sz="2000" b="1" dirty="0"/>
              <a:t>AVM</a:t>
            </a:r>
            <a:r>
              <a:rPr lang="en-US" sz="2000" dirty="0"/>
              <a:t>) and flip properties</a:t>
            </a:r>
          </a:p>
          <a:p>
            <a:pPr marL="285750" indent="-285750">
              <a:buFont typeface="Arial" panose="020B0604020202020204" pitchFamily="34" charset="0"/>
              <a:buChar char="•"/>
            </a:pPr>
            <a:endParaRPr lang="en-US" sz="2000" b="1" dirty="0">
              <a:solidFill>
                <a:schemeClr val="accent5"/>
              </a:solidFill>
            </a:endParaRPr>
          </a:p>
          <a:p>
            <a:pPr marL="285750" indent="-285750">
              <a:buFont typeface="Arial" panose="020B0604020202020204" pitchFamily="34" charset="0"/>
              <a:buChar char="•"/>
            </a:pPr>
            <a:r>
              <a:rPr lang="en-US" sz="2000" b="1" dirty="0">
                <a:solidFill>
                  <a:schemeClr val="accent5"/>
                </a:solidFill>
              </a:rPr>
              <a:t>What could go wrong?</a:t>
            </a:r>
            <a:endParaRPr lang="fr-CH" sz="2000" b="1" dirty="0">
              <a:solidFill>
                <a:schemeClr val="accent5"/>
              </a:solidFill>
            </a:endParaRPr>
          </a:p>
        </p:txBody>
      </p:sp>
      <p:pic>
        <p:nvPicPr>
          <p:cNvPr id="2054" name="Picture 6" descr="California, United States Luxury Real Estate Home | California Listings">
            <a:extLst>
              <a:ext uri="{FF2B5EF4-FFF2-40B4-BE49-F238E27FC236}">
                <a16:creationId xmlns:a16="http://schemas.microsoft.com/office/drawing/2014/main" id="{F2CDE74C-D750-42C4-84F1-AEFE45B38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2671761"/>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35BADE-453C-4E38-9F86-00864518104E}"/>
              </a:ext>
            </a:extLst>
          </p:cNvPr>
          <p:cNvSpPr/>
          <p:nvPr/>
        </p:nvSpPr>
        <p:spPr>
          <a:xfrm>
            <a:off x="9391650" y="1219756"/>
            <a:ext cx="1465401" cy="276999"/>
          </a:xfrm>
          <a:prstGeom prst="rect">
            <a:avLst/>
          </a:prstGeom>
        </p:spPr>
        <p:txBody>
          <a:bodyPr wrap="none">
            <a:spAutoFit/>
          </a:bodyPr>
          <a:lstStyle/>
          <a:p>
            <a:r>
              <a:rPr lang="en-US" sz="1200" i="1" dirty="0"/>
              <a:t>-NPR, Planet Money</a:t>
            </a:r>
            <a:endParaRPr lang="fr-CH" sz="1200" i="1" dirty="0"/>
          </a:p>
        </p:txBody>
      </p:sp>
    </p:spTree>
    <p:extLst>
      <p:ext uri="{BB962C8B-B14F-4D97-AF65-F5344CB8AC3E}">
        <p14:creationId xmlns:p14="http://schemas.microsoft.com/office/powerpoint/2010/main" val="280910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002654-85A6-4BAA-99FB-3C7E4363BDFE}"/>
              </a:ext>
            </a:extLst>
          </p:cNvPr>
          <p:cNvSpPr>
            <a:spLocks noGrp="1"/>
          </p:cNvSpPr>
          <p:nvPr>
            <p:ph type="title"/>
          </p:nvPr>
        </p:nvSpPr>
        <p:spPr>
          <a:xfrm>
            <a:off x="838200" y="365125"/>
            <a:ext cx="10515600" cy="1325563"/>
          </a:xfrm>
        </p:spPr>
        <p:txBody>
          <a:bodyPr>
            <a:normAutofit fontScale="90000"/>
          </a:bodyPr>
          <a:lstStyle/>
          <a:p>
            <a:r>
              <a:rPr lang="en-US" dirty="0"/>
              <a:t>After 3 years, Zillow </a:t>
            </a:r>
            <a:r>
              <a:rPr lang="en-US" dirty="0" err="1"/>
              <a:t>iBuyer</a:t>
            </a:r>
            <a:r>
              <a:rPr lang="en-US" dirty="0"/>
              <a:t> fails, cuts 25% of staff and lost $420 million in final Quarter</a:t>
            </a:r>
            <a:endParaRPr lang="fr-CH" dirty="0"/>
          </a:p>
        </p:txBody>
      </p:sp>
      <p:pic>
        <p:nvPicPr>
          <p:cNvPr id="3076" name="Picture 4" descr="The Demise of Zillow's iBuyer Program">
            <a:extLst>
              <a:ext uri="{FF2B5EF4-FFF2-40B4-BE49-F238E27FC236}">
                <a16:creationId xmlns:a16="http://schemas.microsoft.com/office/drawing/2014/main" id="{638B3816-CFF7-4DFD-ADC1-6C862A073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571" y="2775636"/>
            <a:ext cx="3109257" cy="20803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2CD43CF-F18F-420F-B5CF-42FD35CF5426}"/>
              </a:ext>
            </a:extLst>
          </p:cNvPr>
          <p:cNvSpPr/>
          <p:nvPr/>
        </p:nvSpPr>
        <p:spPr>
          <a:xfrm>
            <a:off x="5156200" y="2399447"/>
            <a:ext cx="6197600" cy="3170099"/>
          </a:xfrm>
          <a:prstGeom prst="rect">
            <a:avLst/>
          </a:prstGeom>
        </p:spPr>
        <p:txBody>
          <a:bodyPr wrap="square">
            <a:spAutoFit/>
          </a:bodyPr>
          <a:lstStyle/>
          <a:p>
            <a:r>
              <a:rPr lang="en-US" sz="2000" b="1" dirty="0">
                <a:solidFill>
                  <a:schemeClr val="accent5"/>
                </a:solidFill>
              </a:rPr>
              <a:t>Not Surprising !  </a:t>
            </a:r>
          </a:p>
          <a:p>
            <a:r>
              <a:rPr lang="en-US" sz="2000" dirty="0"/>
              <a:t>“</a:t>
            </a:r>
            <a:r>
              <a:rPr lang="en-US" sz="2000" i="1" dirty="0"/>
              <a:t>Why is Intermediating Houses so Difficult? Evidence from </a:t>
            </a:r>
            <a:r>
              <a:rPr lang="en-US" sz="2000" i="1" dirty="0" err="1"/>
              <a:t>iBuyers</a:t>
            </a:r>
            <a:r>
              <a:rPr lang="en-US" sz="2000" dirty="0"/>
              <a:t>”,</a:t>
            </a:r>
            <a:r>
              <a:rPr lang="fr-CH" sz="2000" dirty="0"/>
              <a:t> </a:t>
            </a:r>
            <a:r>
              <a:rPr lang="fr-CH" sz="2000" dirty="0" err="1"/>
              <a:t>Buchak</a:t>
            </a:r>
            <a:r>
              <a:rPr lang="fr-CH" sz="2000" dirty="0"/>
              <a:t>, </a:t>
            </a:r>
            <a:r>
              <a:rPr lang="fr-CH" sz="2000" dirty="0" err="1"/>
              <a:t>Matvos</a:t>
            </a:r>
            <a:r>
              <a:rPr lang="fr-CH" sz="2000" dirty="0"/>
              <a:t>, </a:t>
            </a:r>
            <a:r>
              <a:rPr lang="fr-CH" sz="2000" dirty="0" err="1"/>
              <a:t>December</a:t>
            </a:r>
            <a:r>
              <a:rPr lang="fr-CH" sz="2000" dirty="0"/>
              <a:t> </a:t>
            </a:r>
            <a:r>
              <a:rPr lang="fr-CH" sz="2000" b="1" dirty="0"/>
              <a:t>2020</a:t>
            </a:r>
          </a:p>
          <a:p>
            <a:endParaRPr lang="en-US" sz="2000" dirty="0"/>
          </a:p>
          <a:p>
            <a:pPr marL="285750" indent="-285750">
              <a:buFont typeface="Arial" panose="020B0604020202020204" pitchFamily="34" charset="0"/>
              <a:buChar char="•"/>
            </a:pPr>
            <a:r>
              <a:rPr lang="en-US" sz="2000" dirty="0" err="1"/>
              <a:t>iBuyers</a:t>
            </a:r>
            <a:r>
              <a:rPr lang="en-US" sz="2000" dirty="0"/>
              <a:t>’ speedy offers come at the cost of information loss</a:t>
            </a:r>
            <a:r>
              <a:rPr lang="en-US" sz="2000" dirty="0">
                <a:solidFill>
                  <a:schemeClr val="accent5"/>
                </a:solidFill>
              </a:rPr>
              <a:t> </a:t>
            </a:r>
            <a:r>
              <a:rPr lang="en-US" sz="2000" dirty="0"/>
              <a:t>concerning </a:t>
            </a:r>
            <a:r>
              <a:rPr lang="en-US" sz="2000" i="1" dirty="0">
                <a:solidFill>
                  <a:schemeClr val="accent4"/>
                </a:solidFill>
              </a:rPr>
              <a:t>house attributes that are difficult to capture in an algorithm</a:t>
            </a:r>
            <a:r>
              <a:rPr lang="en-US" sz="2000" dirty="0"/>
              <a:t>, resulting in </a:t>
            </a:r>
            <a:r>
              <a:rPr lang="en-US" sz="2000" b="1" dirty="0"/>
              <a:t>adverse selection</a:t>
            </a:r>
            <a:r>
              <a:rPr lang="en-US" sz="2000" dirty="0"/>
              <a:t>. </a:t>
            </a:r>
            <a:endParaRPr lang="fr-CH" sz="2000" dirty="0"/>
          </a:p>
          <a:p>
            <a:pPr marL="285750" indent="-285750">
              <a:buFont typeface="Arial" panose="020B0604020202020204" pitchFamily="34" charset="0"/>
              <a:buChar char="•"/>
            </a:pPr>
            <a:endParaRPr lang="fr-CH" sz="2000" dirty="0"/>
          </a:p>
          <a:p>
            <a:endParaRPr lang="en-US" sz="2000" b="1" dirty="0"/>
          </a:p>
        </p:txBody>
      </p:sp>
      <p:sp>
        <p:nvSpPr>
          <p:cNvPr id="13" name="Rectangle 12">
            <a:extLst>
              <a:ext uri="{FF2B5EF4-FFF2-40B4-BE49-F238E27FC236}">
                <a16:creationId xmlns:a16="http://schemas.microsoft.com/office/drawing/2014/main" id="{F7957EA6-E34A-48FB-BB60-807E1ED88F70}"/>
              </a:ext>
            </a:extLst>
          </p:cNvPr>
          <p:cNvSpPr/>
          <p:nvPr/>
        </p:nvSpPr>
        <p:spPr>
          <a:xfrm>
            <a:off x="9149740" y="1450042"/>
            <a:ext cx="2026260" cy="276999"/>
          </a:xfrm>
          <a:prstGeom prst="rect">
            <a:avLst/>
          </a:prstGeom>
        </p:spPr>
        <p:txBody>
          <a:bodyPr wrap="none">
            <a:spAutoFit/>
          </a:bodyPr>
          <a:lstStyle/>
          <a:p>
            <a:r>
              <a:rPr lang="en-US" sz="1200" i="1" dirty="0"/>
              <a:t>-NYT, Stephen </a:t>
            </a:r>
            <a:r>
              <a:rPr lang="en-US" sz="1200" i="1" dirty="0" err="1"/>
              <a:t>Gandel</a:t>
            </a:r>
            <a:r>
              <a:rPr lang="en-US" sz="1200" i="1" dirty="0"/>
              <a:t>, 2021</a:t>
            </a:r>
            <a:endParaRPr lang="fr-CH" sz="1200" i="1" dirty="0"/>
          </a:p>
        </p:txBody>
      </p:sp>
      <p:sp>
        <p:nvSpPr>
          <p:cNvPr id="11" name="Rectangle 10">
            <a:extLst>
              <a:ext uri="{FF2B5EF4-FFF2-40B4-BE49-F238E27FC236}">
                <a16:creationId xmlns:a16="http://schemas.microsoft.com/office/drawing/2014/main" id="{DD0DFC6E-ADA4-4D4B-A1DD-B9CDEBA5ABA7}"/>
              </a:ext>
            </a:extLst>
          </p:cNvPr>
          <p:cNvSpPr/>
          <p:nvPr/>
        </p:nvSpPr>
        <p:spPr>
          <a:xfrm>
            <a:off x="3715698" y="4486680"/>
            <a:ext cx="721544" cy="369332"/>
          </a:xfrm>
          <a:prstGeom prst="rect">
            <a:avLst/>
          </a:prstGeom>
        </p:spPr>
        <p:txBody>
          <a:bodyPr wrap="none">
            <a:spAutoFit/>
          </a:bodyPr>
          <a:lstStyle/>
          <a:p>
            <a:r>
              <a:rPr lang="fr-CH" b="1" dirty="0">
                <a:solidFill>
                  <a:schemeClr val="bg1"/>
                </a:solidFill>
              </a:rPr>
              <a:t>2021</a:t>
            </a:r>
            <a:endParaRPr lang="fr-CH" dirty="0">
              <a:solidFill>
                <a:schemeClr val="bg1"/>
              </a:solidFill>
            </a:endParaRPr>
          </a:p>
        </p:txBody>
      </p:sp>
    </p:spTree>
    <p:extLst>
      <p:ext uri="{BB962C8B-B14F-4D97-AF65-F5344CB8AC3E}">
        <p14:creationId xmlns:p14="http://schemas.microsoft.com/office/powerpoint/2010/main" val="320913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4C6A1BB-B42A-47A6-A673-650F87DD780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40" r="-60" b="15625"/>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91CA2F0-D248-472B-976B-6DB08313FAE2}"/>
              </a:ext>
            </a:extLst>
          </p:cNvPr>
          <p:cNvSpPr>
            <a:spLocks noGrp="1"/>
          </p:cNvSpPr>
          <p:nvPr>
            <p:ph idx="1"/>
          </p:nvPr>
        </p:nvSpPr>
        <p:spPr>
          <a:xfrm>
            <a:off x="3477204" y="2625824"/>
            <a:ext cx="4965700" cy="3263505"/>
          </a:xfrm>
          <a:solidFill>
            <a:srgbClr val="342749">
              <a:alpha val="56863"/>
            </a:srgbClr>
          </a:solidFill>
        </p:spPr>
        <p:txBody>
          <a:bodyPr>
            <a:normAutofit/>
          </a:bodyPr>
          <a:lstStyle/>
          <a:p>
            <a:pPr marL="0" indent="0">
              <a:buNone/>
            </a:pPr>
            <a:r>
              <a:rPr lang="en-US" sz="2400" b="1" u="sng" dirty="0">
                <a:solidFill>
                  <a:schemeClr val="bg1"/>
                </a:solidFill>
              </a:rPr>
              <a:t>Unstructured Data</a:t>
            </a:r>
          </a:p>
          <a:p>
            <a:r>
              <a:rPr lang="en-US" sz="2400" dirty="0">
                <a:solidFill>
                  <a:schemeClr val="bg1"/>
                </a:solidFill>
                <a:latin typeface="Franklin Gothic Book" panose="020B0503020102020204" pitchFamily="34" charset="0"/>
              </a:rPr>
              <a:t>  Income/Rental agreements</a:t>
            </a:r>
          </a:p>
          <a:p>
            <a:pPr marL="342900" lvl="1" indent="-342900">
              <a:spcBef>
                <a:spcPts val="750"/>
              </a:spcBef>
              <a:buSzPct val="90000"/>
            </a:pPr>
            <a:r>
              <a:rPr lang="en-US" dirty="0">
                <a:solidFill>
                  <a:schemeClr val="bg1"/>
                </a:solidFill>
                <a:latin typeface="Franklin Gothic Book" panose="020B0503020102020204" pitchFamily="34" charset="0"/>
              </a:rPr>
              <a:t>Seller Information</a:t>
            </a:r>
          </a:p>
          <a:p>
            <a:pPr marL="342900" lvl="1" indent="-342900">
              <a:spcBef>
                <a:spcPts val="750"/>
              </a:spcBef>
              <a:buSzPct val="90000"/>
            </a:pPr>
            <a:r>
              <a:rPr lang="en-US" dirty="0">
                <a:solidFill>
                  <a:schemeClr val="bg1"/>
                </a:solidFill>
                <a:latin typeface="Franklin Gothic Book" panose="020B0503020102020204" pitchFamily="34" charset="0"/>
              </a:rPr>
              <a:t>Quality of Amenities</a:t>
            </a:r>
          </a:p>
          <a:p>
            <a:pPr marL="342900" lvl="1" indent="-342900">
              <a:spcBef>
                <a:spcPts val="750"/>
              </a:spcBef>
              <a:buSzPct val="90000"/>
            </a:pPr>
            <a:r>
              <a:rPr lang="en-US" dirty="0">
                <a:solidFill>
                  <a:schemeClr val="bg1"/>
                </a:solidFill>
                <a:latin typeface="Franklin Gothic Book" panose="020B0503020102020204" pitchFamily="34" charset="0"/>
              </a:rPr>
              <a:t>Property Condition</a:t>
            </a:r>
          </a:p>
          <a:p>
            <a:pPr marL="342900" lvl="1" indent="-342900">
              <a:spcBef>
                <a:spcPts val="750"/>
              </a:spcBef>
              <a:buSzPct val="90000"/>
            </a:pPr>
            <a:r>
              <a:rPr lang="en-US" b="1" dirty="0">
                <a:solidFill>
                  <a:schemeClr val="bg1"/>
                </a:solidFill>
                <a:latin typeface="Franklin Gothic Book" panose="020B0503020102020204" pitchFamily="34" charset="0"/>
              </a:rPr>
              <a:t>Environmental Quality</a:t>
            </a:r>
          </a:p>
          <a:p>
            <a:pPr marL="800100" lvl="2" indent="-342900">
              <a:spcBef>
                <a:spcPts val="750"/>
              </a:spcBef>
              <a:buSzPct val="90000"/>
            </a:pPr>
            <a:r>
              <a:rPr lang="en-US" sz="2400" b="1" dirty="0">
                <a:solidFill>
                  <a:schemeClr val="bg1"/>
                </a:solidFill>
                <a:latin typeface="Franklin Gothic Book" panose="020B0503020102020204" pitchFamily="34" charset="0"/>
              </a:rPr>
              <a:t>Land and View-scape</a:t>
            </a:r>
          </a:p>
        </p:txBody>
      </p:sp>
      <p:sp>
        <p:nvSpPr>
          <p:cNvPr id="4" name="Content Placeholder 1">
            <a:extLst>
              <a:ext uri="{FF2B5EF4-FFF2-40B4-BE49-F238E27FC236}">
                <a16:creationId xmlns:a16="http://schemas.microsoft.com/office/drawing/2014/main" id="{1830BDF7-53ED-4D4D-AA14-C8AE768B28B3}"/>
              </a:ext>
            </a:extLst>
          </p:cNvPr>
          <p:cNvSpPr txBox="1">
            <a:spLocks/>
          </p:cNvSpPr>
          <p:nvPr/>
        </p:nvSpPr>
        <p:spPr>
          <a:xfrm>
            <a:off x="1184965" y="2268333"/>
            <a:ext cx="3671466" cy="3263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solidFill>
                <a:schemeClr val="tx1">
                  <a:lumMod val="95000"/>
                  <a:lumOff val="5000"/>
                </a:schemeClr>
              </a:solidFill>
              <a:latin typeface="Franklin Gothic Book" panose="020B0503020102020204" pitchFamily="34" charset="0"/>
            </a:endParaRPr>
          </a:p>
        </p:txBody>
      </p:sp>
    </p:spTree>
    <p:extLst>
      <p:ext uri="{BB962C8B-B14F-4D97-AF65-F5344CB8AC3E}">
        <p14:creationId xmlns:p14="http://schemas.microsoft.com/office/powerpoint/2010/main" val="243243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56B00D2-93EF-4878-A868-BC8544C1C09B}"/>
              </a:ext>
            </a:extLst>
          </p:cNvPr>
          <p:cNvSpPr/>
          <p:nvPr/>
        </p:nvSpPr>
        <p:spPr>
          <a:xfrm>
            <a:off x="9036050" y="2025650"/>
            <a:ext cx="1905000" cy="2813050"/>
          </a:xfrm>
          <a:prstGeom prst="roundRect">
            <a:avLst/>
          </a:prstGeom>
          <a:solidFill>
            <a:schemeClr val="bg1"/>
          </a:solidFill>
          <a:ln w="38100">
            <a:solidFill>
              <a:srgbClr val="EBB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aphicFrame>
        <p:nvGraphicFramePr>
          <p:cNvPr id="5" name="Table 4">
            <a:extLst>
              <a:ext uri="{FF2B5EF4-FFF2-40B4-BE49-F238E27FC236}">
                <a16:creationId xmlns:a16="http://schemas.microsoft.com/office/drawing/2014/main" id="{687F22A6-C91E-443D-B30C-69990B2039C6}"/>
              </a:ext>
            </a:extLst>
          </p:cNvPr>
          <p:cNvGraphicFramePr>
            <a:graphicFrameLocks noGrp="1"/>
          </p:cNvGraphicFramePr>
          <p:nvPr>
            <p:extLst>
              <p:ext uri="{D42A27DB-BD31-4B8C-83A1-F6EECF244321}">
                <p14:modId xmlns:p14="http://schemas.microsoft.com/office/powerpoint/2010/main" val="2449249858"/>
              </p:ext>
            </p:extLst>
          </p:nvPr>
        </p:nvGraphicFramePr>
        <p:xfrm>
          <a:off x="1022350" y="4116229"/>
          <a:ext cx="9918700" cy="323388"/>
        </p:xfrm>
        <a:graphic>
          <a:graphicData uri="http://schemas.openxmlformats.org/drawingml/2006/table">
            <a:tbl>
              <a:tblPr/>
              <a:tblGrid>
                <a:gridCol w="1983740">
                  <a:extLst>
                    <a:ext uri="{9D8B030D-6E8A-4147-A177-3AD203B41FA5}">
                      <a16:colId xmlns:a16="http://schemas.microsoft.com/office/drawing/2014/main" val="3503593438"/>
                    </a:ext>
                  </a:extLst>
                </a:gridCol>
                <a:gridCol w="1983740">
                  <a:extLst>
                    <a:ext uri="{9D8B030D-6E8A-4147-A177-3AD203B41FA5}">
                      <a16:colId xmlns:a16="http://schemas.microsoft.com/office/drawing/2014/main" val="861133998"/>
                    </a:ext>
                  </a:extLst>
                </a:gridCol>
                <a:gridCol w="1983740">
                  <a:extLst>
                    <a:ext uri="{9D8B030D-6E8A-4147-A177-3AD203B41FA5}">
                      <a16:colId xmlns:a16="http://schemas.microsoft.com/office/drawing/2014/main" val="2459226657"/>
                    </a:ext>
                  </a:extLst>
                </a:gridCol>
                <a:gridCol w="1983740">
                  <a:extLst>
                    <a:ext uri="{9D8B030D-6E8A-4147-A177-3AD203B41FA5}">
                      <a16:colId xmlns:a16="http://schemas.microsoft.com/office/drawing/2014/main" val="3723575622"/>
                    </a:ext>
                  </a:extLst>
                </a:gridCol>
                <a:gridCol w="1983740">
                  <a:extLst>
                    <a:ext uri="{9D8B030D-6E8A-4147-A177-3AD203B41FA5}">
                      <a16:colId xmlns:a16="http://schemas.microsoft.com/office/drawing/2014/main" val="1828101020"/>
                    </a:ext>
                  </a:extLst>
                </a:gridCol>
              </a:tblGrid>
              <a:tr h="143503">
                <a:tc>
                  <a:txBody>
                    <a:bodyPr/>
                    <a:lstStyle/>
                    <a:p>
                      <a:pPr algn="ctr" rtl="0" fontAlgn="t">
                        <a:spcBef>
                          <a:spcPts val="0"/>
                        </a:spcBef>
                        <a:spcAft>
                          <a:spcPts val="0"/>
                        </a:spcAft>
                      </a:pPr>
                      <a:r>
                        <a:rPr lang="fr-CH" sz="2000" b="0" i="0" u="none" strike="noStrike">
                          <a:solidFill>
                            <a:srgbClr val="000000"/>
                          </a:solidFill>
                          <a:effectLst/>
                          <a:latin typeface="Franklin Gothic Medium" panose="020B0603020102020204" pitchFamily="34" charset="0"/>
                        </a:rPr>
                        <a:t>Noise Pollution</a:t>
                      </a:r>
                      <a:endParaRPr lang="fr-CH" sz="2000">
                        <a:effectLst/>
                        <a:latin typeface="Franklin Gothic Medium" panose="020B0603020102020204" pitchFamily="34" charset="0"/>
                      </a:endParaRPr>
                    </a:p>
                  </a:txBody>
                  <a:tcPr marL="9294" marR="9294" marT="9294" marB="9294">
                    <a:lnL w="4763" cap="flat" cmpd="sng" algn="ctr">
                      <a:solidFill>
                        <a:srgbClr val="FFFFFF"/>
                      </a:solidFill>
                      <a:prstDash val="solid"/>
                      <a:round/>
                      <a:headEnd type="none" w="med" len="med"/>
                      <a:tailEnd type="none" w="med" len="med"/>
                    </a:lnL>
                    <a:lnR w="4763" cap="flat" cmpd="sng" algn="ctr">
                      <a:solidFill>
                        <a:srgbClr val="FFFFFF"/>
                      </a:solidFill>
                      <a:prstDash val="solid"/>
                      <a:round/>
                      <a:headEnd type="none" w="med" len="med"/>
                      <a:tailEnd type="none" w="med" len="med"/>
                    </a:lnR>
                    <a:lnT w="4763" cap="flat" cmpd="sng" algn="ctr">
                      <a:solidFill>
                        <a:srgbClr val="FFFFFF"/>
                      </a:solidFill>
                      <a:prstDash val="solid"/>
                      <a:round/>
                      <a:headEnd type="none" w="med" len="med"/>
                      <a:tailEnd type="none" w="med" len="med"/>
                    </a:lnT>
                    <a:lnB w="4763" cap="flat" cmpd="sng" algn="ctr">
                      <a:solidFill>
                        <a:srgbClr val="FFFFFF"/>
                      </a:solidFill>
                      <a:prstDash val="solid"/>
                      <a:round/>
                      <a:headEnd type="none" w="med" len="med"/>
                      <a:tailEnd type="none" w="med" len="med"/>
                    </a:lnB>
                  </a:tcPr>
                </a:tc>
                <a:tc>
                  <a:txBody>
                    <a:bodyPr/>
                    <a:lstStyle/>
                    <a:p>
                      <a:pPr algn="ctr" rtl="0" fontAlgn="t">
                        <a:spcBef>
                          <a:spcPts val="0"/>
                        </a:spcBef>
                        <a:spcAft>
                          <a:spcPts val="0"/>
                        </a:spcAft>
                      </a:pPr>
                      <a:r>
                        <a:rPr lang="fr-CH" sz="2000" b="0" i="0" u="none" strike="noStrike" dirty="0">
                          <a:solidFill>
                            <a:srgbClr val="000000"/>
                          </a:solidFill>
                          <a:effectLst/>
                          <a:latin typeface="Franklin Gothic Medium" panose="020B0603020102020204" pitchFamily="34" charset="0"/>
                        </a:rPr>
                        <a:t>Air-Pollution</a:t>
                      </a:r>
                      <a:endParaRPr lang="fr-CH" sz="2000" dirty="0">
                        <a:effectLst/>
                        <a:latin typeface="Franklin Gothic Medium" panose="020B0603020102020204" pitchFamily="34" charset="0"/>
                      </a:endParaRPr>
                    </a:p>
                  </a:txBody>
                  <a:tcPr marL="9294" marR="9294" marT="9294" marB="9294">
                    <a:lnL w="4763" cap="flat" cmpd="sng" algn="ctr">
                      <a:solidFill>
                        <a:srgbClr val="FFFFFF"/>
                      </a:solidFill>
                      <a:prstDash val="solid"/>
                      <a:round/>
                      <a:headEnd type="none" w="med" len="med"/>
                      <a:tailEnd type="none" w="med" len="med"/>
                    </a:lnL>
                    <a:lnR w="4763" cap="flat" cmpd="sng" algn="ctr">
                      <a:solidFill>
                        <a:srgbClr val="FFFFFF"/>
                      </a:solidFill>
                      <a:prstDash val="solid"/>
                      <a:round/>
                      <a:headEnd type="none" w="med" len="med"/>
                      <a:tailEnd type="none" w="med" len="med"/>
                    </a:lnR>
                    <a:lnT w="4763" cap="flat" cmpd="sng" algn="ctr">
                      <a:solidFill>
                        <a:srgbClr val="FFFFFF"/>
                      </a:solidFill>
                      <a:prstDash val="solid"/>
                      <a:round/>
                      <a:headEnd type="none" w="med" len="med"/>
                      <a:tailEnd type="none" w="med" len="med"/>
                    </a:lnT>
                    <a:lnB w="4763" cap="flat" cmpd="sng" algn="ctr">
                      <a:solidFill>
                        <a:srgbClr val="FFFFFF"/>
                      </a:solidFill>
                      <a:prstDash val="solid"/>
                      <a:round/>
                      <a:headEnd type="none" w="med" len="med"/>
                      <a:tailEnd type="none" w="med" len="med"/>
                    </a:lnB>
                  </a:tcPr>
                </a:tc>
                <a:tc>
                  <a:txBody>
                    <a:bodyPr/>
                    <a:lstStyle/>
                    <a:p>
                      <a:pPr algn="ctr" rtl="0" fontAlgn="t">
                        <a:spcBef>
                          <a:spcPts val="0"/>
                        </a:spcBef>
                        <a:spcAft>
                          <a:spcPts val="0"/>
                        </a:spcAft>
                      </a:pPr>
                      <a:r>
                        <a:rPr lang="fr-CH" sz="2000" b="0" i="0" u="none" strike="noStrike">
                          <a:solidFill>
                            <a:srgbClr val="000000"/>
                          </a:solidFill>
                          <a:effectLst/>
                          <a:latin typeface="Franklin Gothic Medium" panose="020B0603020102020204" pitchFamily="34" charset="0"/>
                        </a:rPr>
                        <a:t>Daylighting</a:t>
                      </a:r>
                      <a:endParaRPr lang="fr-CH" sz="2000">
                        <a:effectLst/>
                        <a:latin typeface="Franklin Gothic Medium" panose="020B0603020102020204" pitchFamily="34" charset="0"/>
                      </a:endParaRPr>
                    </a:p>
                  </a:txBody>
                  <a:tcPr marL="9294" marR="9294" marT="9294" marB="9294">
                    <a:lnL w="4763" cap="flat" cmpd="sng" algn="ctr">
                      <a:solidFill>
                        <a:srgbClr val="FFFFFF"/>
                      </a:solidFill>
                      <a:prstDash val="solid"/>
                      <a:round/>
                      <a:headEnd type="none" w="med" len="med"/>
                      <a:tailEnd type="none" w="med" len="med"/>
                    </a:lnL>
                    <a:lnR w="4763" cap="flat" cmpd="sng" algn="ctr">
                      <a:solidFill>
                        <a:srgbClr val="FFFFFF"/>
                      </a:solidFill>
                      <a:prstDash val="solid"/>
                      <a:round/>
                      <a:headEnd type="none" w="med" len="med"/>
                      <a:tailEnd type="none" w="med" len="med"/>
                    </a:lnR>
                    <a:lnT w="4763" cap="flat" cmpd="sng" algn="ctr">
                      <a:solidFill>
                        <a:srgbClr val="FFFFFF"/>
                      </a:solidFill>
                      <a:prstDash val="solid"/>
                      <a:round/>
                      <a:headEnd type="none" w="med" len="med"/>
                      <a:tailEnd type="none" w="med" len="med"/>
                    </a:lnT>
                    <a:lnB w="4763" cap="flat" cmpd="sng" algn="ctr">
                      <a:solidFill>
                        <a:srgbClr val="FFFFFF"/>
                      </a:solidFill>
                      <a:prstDash val="solid"/>
                      <a:round/>
                      <a:headEnd type="none" w="med" len="med"/>
                      <a:tailEnd type="none" w="med" len="med"/>
                    </a:lnB>
                  </a:tcPr>
                </a:tc>
                <a:tc>
                  <a:txBody>
                    <a:bodyPr/>
                    <a:lstStyle/>
                    <a:p>
                      <a:pPr algn="ctr" rtl="0" fontAlgn="t">
                        <a:spcBef>
                          <a:spcPts val="0"/>
                        </a:spcBef>
                        <a:spcAft>
                          <a:spcPts val="0"/>
                        </a:spcAft>
                      </a:pPr>
                      <a:r>
                        <a:rPr lang="fr-CH" sz="2000" b="0" i="0" u="none" strike="noStrike">
                          <a:solidFill>
                            <a:srgbClr val="000000"/>
                          </a:solidFill>
                          <a:effectLst/>
                          <a:latin typeface="Franklin Gothic Medium" panose="020B0603020102020204" pitchFamily="34" charset="0"/>
                        </a:rPr>
                        <a:t>Thermal Comfort</a:t>
                      </a:r>
                      <a:endParaRPr lang="fr-CH" sz="2000">
                        <a:effectLst/>
                        <a:latin typeface="Franklin Gothic Medium" panose="020B0603020102020204" pitchFamily="34" charset="0"/>
                      </a:endParaRPr>
                    </a:p>
                  </a:txBody>
                  <a:tcPr marL="9294" marR="9294" marT="9294" marB="9294">
                    <a:lnL w="4763" cap="flat" cmpd="sng" algn="ctr">
                      <a:solidFill>
                        <a:srgbClr val="FFFFFF"/>
                      </a:solidFill>
                      <a:prstDash val="solid"/>
                      <a:round/>
                      <a:headEnd type="none" w="med" len="med"/>
                      <a:tailEnd type="none" w="med" len="med"/>
                    </a:lnL>
                    <a:lnR w="4763" cap="flat" cmpd="sng" algn="ctr">
                      <a:solidFill>
                        <a:srgbClr val="FFFFFF"/>
                      </a:solidFill>
                      <a:prstDash val="solid"/>
                      <a:round/>
                      <a:headEnd type="none" w="med" len="med"/>
                      <a:tailEnd type="none" w="med" len="med"/>
                    </a:lnR>
                    <a:lnT w="4763" cap="flat" cmpd="sng" algn="ctr">
                      <a:solidFill>
                        <a:srgbClr val="FFFFFF"/>
                      </a:solidFill>
                      <a:prstDash val="solid"/>
                      <a:round/>
                      <a:headEnd type="none" w="med" len="med"/>
                      <a:tailEnd type="none" w="med" len="med"/>
                    </a:lnT>
                    <a:lnB w="4763" cap="flat" cmpd="sng" algn="ctr">
                      <a:solidFill>
                        <a:srgbClr val="FFFFFF"/>
                      </a:solidFill>
                      <a:prstDash val="solid"/>
                      <a:round/>
                      <a:headEnd type="none" w="med" len="med"/>
                      <a:tailEnd type="none" w="med" len="med"/>
                    </a:lnB>
                  </a:tcPr>
                </a:tc>
                <a:tc>
                  <a:txBody>
                    <a:bodyPr/>
                    <a:lstStyle/>
                    <a:p>
                      <a:pPr algn="ctr" rtl="0" fontAlgn="t">
                        <a:spcBef>
                          <a:spcPts val="0"/>
                        </a:spcBef>
                        <a:spcAft>
                          <a:spcPts val="0"/>
                        </a:spcAft>
                      </a:pPr>
                      <a:r>
                        <a:rPr lang="fr-CH" sz="2000" b="0" i="0" u="none" strike="noStrike" dirty="0">
                          <a:solidFill>
                            <a:srgbClr val="000000"/>
                          </a:solidFill>
                          <a:effectLst/>
                          <a:latin typeface="Franklin Gothic Medium" panose="020B0603020102020204" pitchFamily="34" charset="0"/>
                        </a:rPr>
                        <a:t>Visual </a:t>
                      </a:r>
                      <a:r>
                        <a:rPr lang="fr-CH" sz="2000" b="0" i="0" u="none" strike="noStrike" dirty="0" err="1">
                          <a:solidFill>
                            <a:srgbClr val="000000"/>
                          </a:solidFill>
                          <a:effectLst/>
                          <a:latin typeface="Franklin Gothic Medium" panose="020B0603020102020204" pitchFamily="34" charset="0"/>
                        </a:rPr>
                        <a:t>Quality</a:t>
                      </a:r>
                      <a:endParaRPr lang="fr-CH" sz="2000" dirty="0">
                        <a:effectLst/>
                        <a:latin typeface="Franklin Gothic Medium" panose="020B0603020102020204" pitchFamily="34" charset="0"/>
                      </a:endParaRPr>
                    </a:p>
                  </a:txBody>
                  <a:tcPr marL="9294" marR="9294" marT="9294" marB="9294">
                    <a:lnL w="4763" cap="flat" cmpd="sng" algn="ctr">
                      <a:solidFill>
                        <a:srgbClr val="FFFFFF"/>
                      </a:solidFill>
                      <a:prstDash val="solid"/>
                      <a:round/>
                      <a:headEnd type="none" w="med" len="med"/>
                      <a:tailEnd type="none" w="med" len="med"/>
                    </a:lnL>
                    <a:lnR w="4763" cap="flat" cmpd="sng" algn="ctr">
                      <a:solidFill>
                        <a:srgbClr val="FFFFFF"/>
                      </a:solidFill>
                      <a:prstDash val="solid"/>
                      <a:round/>
                      <a:headEnd type="none" w="med" len="med"/>
                      <a:tailEnd type="none" w="med" len="med"/>
                    </a:lnR>
                    <a:lnT w="4763" cap="flat" cmpd="sng" algn="ctr">
                      <a:solidFill>
                        <a:srgbClr val="FFFFFF"/>
                      </a:solidFill>
                      <a:prstDash val="solid"/>
                      <a:round/>
                      <a:headEnd type="none" w="med" len="med"/>
                      <a:tailEnd type="none" w="med" len="med"/>
                    </a:lnT>
                    <a:lnB w="476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107929687"/>
                  </a:ext>
                </a:extLst>
              </a:tr>
            </a:tbl>
          </a:graphicData>
        </a:graphic>
      </p:graphicFrame>
      <p:pic>
        <p:nvPicPr>
          <p:cNvPr id="1026" name="Picture 2" descr="https://lh6.googleusercontent.com/pUnEidR02RaZmcCxkkIpJvbzhv9IXtrJlkokoEGBbLzuaf3mxQ_T507Ix6VIBL7trL3WAvaubE70qFNgFt9uHmDWyIVOyo_M-2qDQxZBR4Gkdt7OaueqmrdGm4Rni73YAd5pvKsOyH7N6Ydp0cdT">
            <a:extLst>
              <a:ext uri="{FF2B5EF4-FFF2-40B4-BE49-F238E27FC236}">
                <a16:creationId xmlns:a16="http://schemas.microsoft.com/office/drawing/2014/main" id="{995C5C04-28AC-4AE4-B359-965B134B0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594" y="2494687"/>
            <a:ext cx="925706" cy="11524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lh3.googleusercontent.com/pXY1R-QV7qgjJZvz2kaIIa3tM3x5ZR3oqvE88vZaAnUpoAiQJJT40nuIid4_SxvwLE3T0rNeXw6BnCzGQMkH_3et6Z6ZvHhscGkD9MSKvPj-L90SqDw4XoquQzqNAtCsNkVtYmiwVnuJYsHAGWOU">
            <a:extLst>
              <a:ext uri="{FF2B5EF4-FFF2-40B4-BE49-F238E27FC236}">
                <a16:creationId xmlns:a16="http://schemas.microsoft.com/office/drawing/2014/main" id="{27C98D93-9777-4143-8188-0435D65A1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70" y="2530935"/>
            <a:ext cx="1132038" cy="983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djpPs_3PeAkLeoag6sjd4_g-6GyQNSy0k-XhRzCrGDg_n6Z9Pje2c_tHZzyWmehIyLDujagfzNd9wL58EjUtzwcSOIhiMIVNSepxP1VvCodh3JDk3RiOlHKX9NcOv0ofx4D7nJfJAiaEOtVf6qeM">
            <a:extLst>
              <a:ext uri="{FF2B5EF4-FFF2-40B4-BE49-F238E27FC236}">
                <a16:creationId xmlns:a16="http://schemas.microsoft.com/office/drawing/2014/main" id="{F56B2F51-FD15-4568-A373-0498A54E13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748" b="91424" l="9743" r="95805">
                        <a14:foregroundMark x1="54668" y1="45798" x2="54668" y2="45798"/>
                        <a14:foregroundMark x1="60217" y1="27787" x2="60217" y2="27787"/>
                        <a14:foregroundMark x1="56563" y1="8919" x2="56563" y2="8919"/>
                        <a14:foregroundMark x1="75101" y1="11321" x2="75101" y2="11321"/>
                        <a14:foregroundMark x1="38972" y1="11321" x2="38972" y2="11321"/>
                        <a14:foregroundMark x1="38972" y1="87993" x2="38972" y2="87993"/>
                        <a14:foregroundMark x1="55616" y1="91595" x2="55616" y2="91595"/>
                        <a14:foregroundMark x1="73207" y1="87479" x2="73207" y2="87479"/>
                        <a14:foregroundMark x1="95805" y1="52659" x2="95805" y2="52659"/>
                      </a14:backgroundRemoval>
                    </a14:imgEffect>
                  </a14:imgLayer>
                </a14:imgProps>
              </a:ext>
              <a:ext uri="{28A0092B-C50C-407E-A947-70E740481C1C}">
                <a14:useLocalDpi xmlns:a14="http://schemas.microsoft.com/office/drawing/2010/main" val="0"/>
              </a:ext>
            </a:extLst>
          </a:blip>
          <a:srcRect/>
          <a:stretch>
            <a:fillRect/>
          </a:stretch>
        </p:blipFill>
        <p:spPr bwMode="auto">
          <a:xfrm>
            <a:off x="9251742" y="2617371"/>
            <a:ext cx="1373688" cy="108370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3.googleusercontent.com/NlwyzGeA7EFrWOQq9lKprNmMWqaCHmKCwttAvlQ49kkV2_jbD8W1kVdxb3432nRCfusAJiEkvM0JuACQaeLtVXLt3VgqR9GcdGoqtpjjaM6ezM2oKBSqMHfz7CIEeTB9KcswaBQy_XM-RLZ4czKU">
            <a:extLst>
              <a:ext uri="{FF2B5EF4-FFF2-40B4-BE49-F238E27FC236}">
                <a16:creationId xmlns:a16="http://schemas.microsoft.com/office/drawing/2014/main" id="{1A67F156-F7E9-4576-B8A7-88149C32B3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0363" y="2440781"/>
            <a:ext cx="1202674" cy="1260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Z6yCay2CsOpxGNVM4Geozt6TfzkMXjsahoqjyJAzLbZ1-bE7tzdibLDv8yNXPnjrFMevJhyQjTosuSJ2kSAUiQ_Z-K7JhhhNBa_HWsy55bH5o5F3k0M0LZX1v6msqB8N7JxfPTGK16Zhst-0gsK-">
            <a:extLst>
              <a:ext uri="{FF2B5EF4-FFF2-40B4-BE49-F238E27FC236}">
                <a16:creationId xmlns:a16="http://schemas.microsoft.com/office/drawing/2014/main" id="{707B369C-B9D2-45BC-997B-2981B4E028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0003" y="2440781"/>
            <a:ext cx="1187803" cy="11636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BF6C0DB-F53B-4A8A-B4A5-2381D8271E6F}"/>
              </a:ext>
            </a:extLst>
          </p:cNvPr>
          <p:cNvSpPr/>
          <p:nvPr/>
        </p:nvSpPr>
        <p:spPr>
          <a:xfrm>
            <a:off x="1209675" y="692394"/>
            <a:ext cx="9772650" cy="646331"/>
          </a:xfrm>
          <a:prstGeom prst="rect">
            <a:avLst/>
          </a:prstGeom>
        </p:spPr>
        <p:txBody>
          <a:bodyPr wrap="square">
            <a:spAutoFit/>
          </a:bodyPr>
          <a:lstStyle/>
          <a:p>
            <a:pPr algn="ctr"/>
            <a:r>
              <a:rPr lang="en-US" sz="3600" dirty="0">
                <a:solidFill>
                  <a:srgbClr val="342749"/>
                </a:solidFill>
                <a:latin typeface="+mj-lt"/>
              </a:rPr>
              <a:t>Environmental Quality Is Top of Mind</a:t>
            </a:r>
            <a:endParaRPr lang="fr-CH" sz="3600" dirty="0">
              <a:solidFill>
                <a:srgbClr val="EBBF94"/>
              </a:solidFill>
              <a:latin typeface="+mj-lt"/>
            </a:endParaRPr>
          </a:p>
        </p:txBody>
      </p:sp>
    </p:spTree>
    <p:extLst>
      <p:ext uri="{BB962C8B-B14F-4D97-AF65-F5344CB8AC3E}">
        <p14:creationId xmlns:p14="http://schemas.microsoft.com/office/powerpoint/2010/main" val="362603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326A-0BD9-4625-A4D9-96051D63BB52}"/>
              </a:ext>
            </a:extLst>
          </p:cNvPr>
          <p:cNvSpPr>
            <a:spLocks noGrp="1"/>
          </p:cNvSpPr>
          <p:nvPr>
            <p:ph type="title"/>
          </p:nvPr>
        </p:nvSpPr>
        <p:spPr>
          <a:xfrm>
            <a:off x="838200" y="365125"/>
            <a:ext cx="3478078" cy="5586224"/>
          </a:xfrm>
        </p:spPr>
        <p:txBody>
          <a:bodyPr>
            <a:normAutofit/>
          </a:bodyPr>
          <a:lstStyle/>
          <a:p>
            <a:r>
              <a:rPr lang="en-US" dirty="0">
                <a:solidFill>
                  <a:srgbClr val="342749"/>
                </a:solidFill>
              </a:rPr>
              <a:t>Information is </a:t>
            </a:r>
            <a:r>
              <a:rPr lang="en-US" u="sng" dirty="0">
                <a:solidFill>
                  <a:srgbClr val="EBBF94"/>
                </a:solidFill>
              </a:rPr>
              <a:t>limited</a:t>
            </a:r>
            <a:r>
              <a:rPr lang="en-US" dirty="0">
                <a:solidFill>
                  <a:srgbClr val="342749"/>
                </a:solidFill>
              </a:rPr>
              <a:t> to the structure itself</a:t>
            </a:r>
            <a:endParaRPr lang="fr-CH" dirty="0">
              <a:solidFill>
                <a:srgbClr val="342749"/>
              </a:solidFill>
            </a:endParaRPr>
          </a:p>
        </p:txBody>
      </p:sp>
      <p:pic>
        <p:nvPicPr>
          <p:cNvPr id="4" name="Picture 3">
            <a:extLst>
              <a:ext uri="{FF2B5EF4-FFF2-40B4-BE49-F238E27FC236}">
                <a16:creationId xmlns:a16="http://schemas.microsoft.com/office/drawing/2014/main" id="{1F12A8C6-31FC-4342-85DB-EDD69C18EB1C}"/>
              </a:ext>
            </a:extLst>
          </p:cNvPr>
          <p:cNvPicPr>
            <a:picLocks noChangeAspect="1"/>
          </p:cNvPicPr>
          <p:nvPr/>
        </p:nvPicPr>
        <p:blipFill rotWithShape="1">
          <a:blip r:embed="rId3">
            <a:duotone>
              <a:prstClr val="black"/>
              <a:schemeClr val="bg1">
                <a:alpha val="32157"/>
                <a:tint val="45000"/>
                <a:satMod val="400000"/>
              </a:schemeClr>
            </a:duotone>
          </a:blip>
          <a:srcRect l="51674" t="15691" r="16913" b="12727"/>
          <a:stretch/>
        </p:blipFill>
        <p:spPr>
          <a:xfrm>
            <a:off x="4116744" y="715534"/>
            <a:ext cx="7626873" cy="5586224"/>
          </a:xfrm>
          <a:prstGeom prst="rect">
            <a:avLst/>
          </a:prstGeom>
        </p:spPr>
      </p:pic>
      <p:sp>
        <p:nvSpPr>
          <p:cNvPr id="7" name="Rectangle 6">
            <a:extLst>
              <a:ext uri="{FF2B5EF4-FFF2-40B4-BE49-F238E27FC236}">
                <a16:creationId xmlns:a16="http://schemas.microsoft.com/office/drawing/2014/main" id="{684211BF-B3D3-4C04-9224-592282D25B28}"/>
              </a:ext>
            </a:extLst>
          </p:cNvPr>
          <p:cNvSpPr/>
          <p:nvPr/>
        </p:nvSpPr>
        <p:spPr>
          <a:xfrm>
            <a:off x="4702579" y="2455058"/>
            <a:ext cx="1897520" cy="482702"/>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Rectangle 7">
            <a:extLst>
              <a:ext uri="{FF2B5EF4-FFF2-40B4-BE49-F238E27FC236}">
                <a16:creationId xmlns:a16="http://schemas.microsoft.com/office/drawing/2014/main" id="{1DD66BBB-FEAD-4280-BD5E-88E238B20D1D}"/>
              </a:ext>
            </a:extLst>
          </p:cNvPr>
          <p:cNvSpPr/>
          <p:nvPr/>
        </p:nvSpPr>
        <p:spPr>
          <a:xfrm>
            <a:off x="4702579" y="2947588"/>
            <a:ext cx="1897520" cy="481412"/>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69EA7707-42E6-48EA-89C5-7481E6470148}"/>
              </a:ext>
            </a:extLst>
          </p:cNvPr>
          <p:cNvSpPr/>
          <p:nvPr/>
        </p:nvSpPr>
        <p:spPr>
          <a:xfrm>
            <a:off x="6600097" y="2937760"/>
            <a:ext cx="1897520" cy="491240"/>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C8662FA2-7CCD-490B-88AD-3ACBCB7B7691}"/>
              </a:ext>
            </a:extLst>
          </p:cNvPr>
          <p:cNvSpPr/>
          <p:nvPr/>
        </p:nvSpPr>
        <p:spPr>
          <a:xfrm>
            <a:off x="6600099" y="2455058"/>
            <a:ext cx="1897520" cy="482702"/>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384AE584-BF49-4E8A-B129-29CED3940B99}"/>
              </a:ext>
            </a:extLst>
          </p:cNvPr>
          <p:cNvSpPr/>
          <p:nvPr/>
        </p:nvSpPr>
        <p:spPr>
          <a:xfrm>
            <a:off x="6600099" y="2010325"/>
            <a:ext cx="1897520" cy="444733"/>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a:extLst>
              <a:ext uri="{FF2B5EF4-FFF2-40B4-BE49-F238E27FC236}">
                <a16:creationId xmlns:a16="http://schemas.microsoft.com/office/drawing/2014/main" id="{ECC86D40-78C3-4D9D-AB4B-ECBE3B2F8EE2}"/>
              </a:ext>
            </a:extLst>
          </p:cNvPr>
          <p:cNvSpPr/>
          <p:nvPr/>
        </p:nvSpPr>
        <p:spPr>
          <a:xfrm>
            <a:off x="8497615" y="2010325"/>
            <a:ext cx="1897520" cy="1418675"/>
          </a:xfrm>
          <a:prstGeom prst="rect">
            <a:avLst/>
          </a:prstGeom>
          <a:solidFill>
            <a:srgbClr val="EBBF94">
              <a:alpha val="29020"/>
            </a:srgbClr>
          </a:solidFill>
          <a:ln w="28575">
            <a:solidFill>
              <a:srgbClr val="137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75302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857EF3-F7DF-4134-AFAB-3BB587DA2939}"/>
              </a:ext>
            </a:extLst>
          </p:cNvPr>
          <p:cNvSpPr>
            <a:spLocks noGrp="1"/>
          </p:cNvSpPr>
          <p:nvPr>
            <p:ph type="title"/>
          </p:nvPr>
        </p:nvSpPr>
        <p:spPr/>
        <p:txBody>
          <a:bodyPr/>
          <a:lstStyle/>
          <a:p>
            <a:r>
              <a:rPr lang="en-US" dirty="0"/>
              <a:t>What Other Tools Exist for Home-Seekers?</a:t>
            </a:r>
            <a:endParaRPr lang="fr-CH" dirty="0"/>
          </a:p>
        </p:txBody>
      </p:sp>
      <p:pic>
        <p:nvPicPr>
          <p:cNvPr id="2" name="Picture 1">
            <a:extLst>
              <a:ext uri="{FF2B5EF4-FFF2-40B4-BE49-F238E27FC236}">
                <a16:creationId xmlns:a16="http://schemas.microsoft.com/office/drawing/2014/main" id="{F63A17F0-960F-4490-B2AF-48AA76E79C08}"/>
              </a:ext>
            </a:extLst>
          </p:cNvPr>
          <p:cNvPicPr>
            <a:picLocks noChangeAspect="1"/>
          </p:cNvPicPr>
          <p:nvPr/>
        </p:nvPicPr>
        <p:blipFill>
          <a:blip r:embed="rId3"/>
          <a:stretch>
            <a:fillRect/>
          </a:stretch>
        </p:blipFill>
        <p:spPr>
          <a:xfrm>
            <a:off x="1293471" y="2440125"/>
            <a:ext cx="4860924" cy="3145811"/>
          </a:xfrm>
          <a:prstGeom prst="rect">
            <a:avLst/>
          </a:prstGeom>
        </p:spPr>
      </p:pic>
      <p:sp>
        <p:nvSpPr>
          <p:cNvPr id="3" name="TextBox 2">
            <a:extLst>
              <a:ext uri="{FF2B5EF4-FFF2-40B4-BE49-F238E27FC236}">
                <a16:creationId xmlns:a16="http://schemas.microsoft.com/office/drawing/2014/main" id="{31204AAE-D961-4F03-945F-100D38D2F522}"/>
              </a:ext>
            </a:extLst>
          </p:cNvPr>
          <p:cNvSpPr txBox="1"/>
          <p:nvPr/>
        </p:nvSpPr>
        <p:spPr>
          <a:xfrm>
            <a:off x="3403600" y="1779531"/>
            <a:ext cx="6647542" cy="400110"/>
          </a:xfrm>
          <a:prstGeom prst="rect">
            <a:avLst/>
          </a:prstGeom>
          <a:noFill/>
        </p:spPr>
        <p:txBody>
          <a:bodyPr wrap="square" rtlCol="0">
            <a:spAutoFit/>
          </a:bodyPr>
          <a:lstStyle/>
          <a:p>
            <a:r>
              <a:rPr lang="en-US" sz="2000" dirty="0"/>
              <a:t>Google Street View Images &amp; Google Earth</a:t>
            </a:r>
            <a:endParaRPr lang="fr-CH" sz="2000" dirty="0"/>
          </a:p>
        </p:txBody>
      </p:sp>
      <p:pic>
        <p:nvPicPr>
          <p:cNvPr id="4" name="Picture 3">
            <a:extLst>
              <a:ext uri="{FF2B5EF4-FFF2-40B4-BE49-F238E27FC236}">
                <a16:creationId xmlns:a16="http://schemas.microsoft.com/office/drawing/2014/main" id="{88D8A845-BD83-4A6A-8AE1-F1F3E518B030}"/>
              </a:ext>
            </a:extLst>
          </p:cNvPr>
          <p:cNvPicPr>
            <a:picLocks noChangeAspect="1"/>
          </p:cNvPicPr>
          <p:nvPr/>
        </p:nvPicPr>
        <p:blipFill>
          <a:blip r:embed="rId4"/>
          <a:stretch>
            <a:fillRect/>
          </a:stretch>
        </p:blipFill>
        <p:spPr>
          <a:xfrm>
            <a:off x="6625771" y="2440125"/>
            <a:ext cx="4675724" cy="3145811"/>
          </a:xfrm>
          <a:prstGeom prst="rect">
            <a:avLst/>
          </a:prstGeom>
        </p:spPr>
      </p:pic>
    </p:spTree>
    <p:extLst>
      <p:ext uri="{BB962C8B-B14F-4D97-AF65-F5344CB8AC3E}">
        <p14:creationId xmlns:p14="http://schemas.microsoft.com/office/powerpoint/2010/main" val="326667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s://lh3.googleusercontent.com/G9F8J2X9F0ExIMtXvcf0SErzxtcvkuUUKd57ZFyoLL6i4ZJsowzXIdyTE11x7sRp2MBy17vDG0Uo3G_gdCS5Yw2QwJfeCDpr1hHtf7LYSjdmk27Sahe6Zsd1VC6eTnBqRJeTGop0LD2FPTHvWmPa5Q">
            <a:extLst>
              <a:ext uri="{FF2B5EF4-FFF2-40B4-BE49-F238E27FC236}">
                <a16:creationId xmlns:a16="http://schemas.microsoft.com/office/drawing/2014/main" id="{DA4BC101-2D20-4019-91C2-2E946B6E46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80" r="18940"/>
          <a:stretch/>
        </p:blipFill>
        <p:spPr bwMode="auto">
          <a:xfrm>
            <a:off x="5663281" y="1137407"/>
            <a:ext cx="5353050" cy="42862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A_UqJ9ECxBYvhLBySpwelCbkSAode6NNnVgF0Q82XvjaCxt4VpdwliCTB7jDk6eY3pSmsi_6zROXX4qgejsaBee4akgqDebxcfgJelaFzTEXgDxAxmGFnggj49RkrtW-jXX67PgHNdYETt3sxMBfmw">
            <a:extLst>
              <a:ext uri="{FF2B5EF4-FFF2-40B4-BE49-F238E27FC236}">
                <a16:creationId xmlns:a16="http://schemas.microsoft.com/office/drawing/2014/main" id="{5201D4FC-87BB-409A-A4F5-1DB1A2BB8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8842" y="1137406"/>
            <a:ext cx="3219450" cy="42862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A0827B-0022-40A7-8B7E-5D4152E18223}"/>
              </a:ext>
            </a:extLst>
          </p:cNvPr>
          <p:cNvSpPr/>
          <p:nvPr/>
        </p:nvSpPr>
        <p:spPr>
          <a:xfrm>
            <a:off x="1942970" y="5567243"/>
            <a:ext cx="2491195" cy="369332"/>
          </a:xfrm>
          <a:prstGeom prst="rect">
            <a:avLst/>
          </a:prstGeom>
        </p:spPr>
        <p:txBody>
          <a:bodyPr wrap="none">
            <a:spAutoFit/>
          </a:bodyPr>
          <a:lstStyle/>
          <a:p>
            <a:pPr algn="ctr"/>
            <a:r>
              <a:rPr lang="fr-CH" dirty="0">
                <a:solidFill>
                  <a:srgbClr val="342749"/>
                </a:solidFill>
                <a:latin typeface="Franklin Gothic Medium" panose="020B0603020102020204" pitchFamily="34" charset="0"/>
              </a:rPr>
              <a:t>Holiday Inn - Kent State</a:t>
            </a:r>
            <a:endParaRPr lang="fr-CH" dirty="0">
              <a:solidFill>
                <a:srgbClr val="342749"/>
              </a:solidFill>
              <a:effectLst/>
              <a:latin typeface="Franklin Gothic Medium" panose="020B0603020102020204" pitchFamily="34" charset="0"/>
            </a:endParaRPr>
          </a:p>
        </p:txBody>
      </p:sp>
      <p:sp>
        <p:nvSpPr>
          <p:cNvPr id="5" name="Rectangle 4">
            <a:extLst>
              <a:ext uri="{FF2B5EF4-FFF2-40B4-BE49-F238E27FC236}">
                <a16:creationId xmlns:a16="http://schemas.microsoft.com/office/drawing/2014/main" id="{4975CFF9-0081-4591-91B9-D269BF857EEC}"/>
              </a:ext>
            </a:extLst>
          </p:cNvPr>
          <p:cNvSpPr/>
          <p:nvPr/>
        </p:nvSpPr>
        <p:spPr>
          <a:xfrm>
            <a:off x="7390739" y="5529456"/>
            <a:ext cx="1971758" cy="369332"/>
          </a:xfrm>
          <a:prstGeom prst="rect">
            <a:avLst/>
          </a:prstGeom>
        </p:spPr>
        <p:txBody>
          <a:bodyPr wrap="none">
            <a:spAutoFit/>
          </a:bodyPr>
          <a:lstStyle/>
          <a:p>
            <a:pPr algn="ctr"/>
            <a:r>
              <a:rPr lang="fr-CH" dirty="0">
                <a:solidFill>
                  <a:srgbClr val="342749"/>
                </a:solidFill>
                <a:latin typeface="Franklin Gothic Medium" panose="020B0603020102020204" pitchFamily="34" charset="0"/>
              </a:rPr>
              <a:t>Four Seasons NYC</a:t>
            </a:r>
            <a:endParaRPr lang="fr-CH" dirty="0">
              <a:solidFill>
                <a:srgbClr val="342749"/>
              </a:solidFill>
              <a:effectLst/>
              <a:latin typeface="Franklin Gothic Medium" panose="020B0603020102020204" pitchFamily="34" charset="0"/>
            </a:endParaRPr>
          </a:p>
        </p:txBody>
      </p:sp>
      <p:cxnSp>
        <p:nvCxnSpPr>
          <p:cNvPr id="3" name="Straight Connector 2">
            <a:extLst>
              <a:ext uri="{FF2B5EF4-FFF2-40B4-BE49-F238E27FC236}">
                <a16:creationId xmlns:a16="http://schemas.microsoft.com/office/drawing/2014/main" id="{76368714-1158-48A8-8B98-12324A2BCFFC}"/>
              </a:ext>
            </a:extLst>
          </p:cNvPr>
          <p:cNvCxnSpPr/>
          <p:nvPr/>
        </p:nvCxnSpPr>
        <p:spPr>
          <a:xfrm>
            <a:off x="1330036" y="5529456"/>
            <a:ext cx="371706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8D286E94-87BA-4413-BD73-9E3FA39A6B18}"/>
              </a:ext>
            </a:extLst>
          </p:cNvPr>
          <p:cNvCxnSpPr>
            <a:cxnSpLocks/>
          </p:cNvCxnSpPr>
          <p:nvPr/>
        </p:nvCxnSpPr>
        <p:spPr>
          <a:xfrm>
            <a:off x="5502773" y="5529456"/>
            <a:ext cx="56740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2864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E7A686-7238-48E6-AEE2-E48BF1FA779A}"/>
              </a:ext>
            </a:extLst>
          </p:cNvPr>
          <p:cNvPicPr>
            <a:picLocks noChangeAspect="1"/>
          </p:cNvPicPr>
          <p:nvPr/>
        </p:nvPicPr>
        <p:blipFill>
          <a:blip r:embed="rId3"/>
          <a:stretch>
            <a:fillRect/>
          </a:stretch>
        </p:blipFill>
        <p:spPr>
          <a:xfrm>
            <a:off x="3854266" y="0"/>
            <a:ext cx="8337734" cy="6858000"/>
          </a:xfrm>
          <a:prstGeom prst="rect">
            <a:avLst/>
          </a:prstGeom>
        </p:spPr>
      </p:pic>
      <p:sp>
        <p:nvSpPr>
          <p:cNvPr id="2" name="Title 1">
            <a:extLst>
              <a:ext uri="{FF2B5EF4-FFF2-40B4-BE49-F238E27FC236}">
                <a16:creationId xmlns:a16="http://schemas.microsoft.com/office/drawing/2014/main" id="{FCB54224-7286-4E0D-B283-9A62135DFDE5}"/>
              </a:ext>
            </a:extLst>
          </p:cNvPr>
          <p:cNvSpPr>
            <a:spLocks noGrp="1"/>
          </p:cNvSpPr>
          <p:nvPr>
            <p:ph type="ctrTitle"/>
          </p:nvPr>
        </p:nvSpPr>
        <p:spPr>
          <a:xfrm>
            <a:off x="483374" y="2092297"/>
            <a:ext cx="6265769" cy="1594332"/>
          </a:xfrm>
        </p:spPr>
        <p:txBody>
          <a:bodyPr>
            <a:noAutofit/>
          </a:bodyPr>
          <a:lstStyle/>
          <a:p>
            <a:pPr algn="l"/>
            <a:r>
              <a:rPr lang="en-US" sz="3600" b="1" dirty="0">
                <a:solidFill>
                  <a:srgbClr val="342749"/>
                </a:solidFill>
              </a:rPr>
              <a:t>Solution </a:t>
            </a:r>
            <a:br>
              <a:rPr lang="en-US" sz="3600" dirty="0">
                <a:solidFill>
                  <a:srgbClr val="342749"/>
                </a:solidFill>
              </a:rPr>
            </a:br>
            <a:r>
              <a:rPr lang="en-US" sz="3600" dirty="0">
                <a:solidFill>
                  <a:srgbClr val="342749"/>
                </a:solidFill>
              </a:rPr>
              <a:t>Explore Building-</a:t>
            </a:r>
            <a:r>
              <a:rPr lang="en-US" sz="3600" dirty="0" err="1">
                <a:solidFill>
                  <a:srgbClr val="342749"/>
                </a:solidFill>
              </a:rPr>
              <a:t>Lvl</a:t>
            </a:r>
            <a:r>
              <a:rPr lang="en-US" sz="3600" dirty="0">
                <a:solidFill>
                  <a:srgbClr val="342749"/>
                </a:solidFill>
              </a:rPr>
              <a:t> Data on Environmental Quality</a:t>
            </a:r>
          </a:p>
        </p:txBody>
      </p:sp>
      <p:grpSp>
        <p:nvGrpSpPr>
          <p:cNvPr id="17" name="Group 16">
            <a:extLst>
              <a:ext uri="{FF2B5EF4-FFF2-40B4-BE49-F238E27FC236}">
                <a16:creationId xmlns:a16="http://schemas.microsoft.com/office/drawing/2014/main" id="{0AB2D349-49F1-40C1-82AE-C5D93FAA641E}"/>
              </a:ext>
            </a:extLst>
          </p:cNvPr>
          <p:cNvGrpSpPr/>
          <p:nvPr/>
        </p:nvGrpSpPr>
        <p:grpSpPr>
          <a:xfrm>
            <a:off x="7331040" y="6596390"/>
            <a:ext cx="3667026" cy="261610"/>
            <a:chOff x="6249725" y="6529667"/>
            <a:chExt cx="3667026" cy="261610"/>
          </a:xfrm>
        </p:grpSpPr>
        <p:pic>
          <p:nvPicPr>
            <p:cNvPr id="15" name="Picture 4" descr="https://lh5.googleusercontent.com/jY4gMwjIUlO70MzNJO31qN85fVpj4JoNMYjoK7gcQJk87Cpcae8xCLV8_cY8qVdaRktdvzcy3lcY0TzUmxR9bON5Ws4-uJ1MMU9DWOt8W0YXFa8aovRrvFoZfnS093hFvOnAU16JdYbl37f3lA">
              <a:extLst>
                <a:ext uri="{FF2B5EF4-FFF2-40B4-BE49-F238E27FC236}">
                  <a16:creationId xmlns:a16="http://schemas.microsoft.com/office/drawing/2014/main" id="{F67E0389-5A57-49FF-8A0F-04AED68E6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725" y="6613967"/>
              <a:ext cx="2474065" cy="9301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06ED69D-F6ED-4D8E-8ECC-5D60E05C7B45}"/>
                </a:ext>
              </a:extLst>
            </p:cNvPr>
            <p:cNvSpPr/>
            <p:nvPr/>
          </p:nvSpPr>
          <p:spPr>
            <a:xfrm>
              <a:off x="8781504" y="6529667"/>
              <a:ext cx="1135247" cy="261610"/>
            </a:xfrm>
            <a:prstGeom prst="rect">
              <a:avLst/>
            </a:prstGeom>
          </p:spPr>
          <p:txBody>
            <a:bodyPr wrap="none">
              <a:spAutoFit/>
            </a:bodyPr>
            <a:lstStyle/>
            <a:p>
              <a:pPr lvl="0" eaLnBrk="0" fontAlgn="base" hangingPunct="0">
                <a:spcBef>
                  <a:spcPct val="0"/>
                </a:spcBef>
                <a:spcAft>
                  <a:spcPct val="0"/>
                </a:spcAft>
              </a:pPr>
              <a:r>
                <a:rPr kumimoji="0" lang="fr-FR" altLang="fr-FR" sz="1100" b="1" i="0" u="none" strike="noStrike" cap="none" normalizeH="0" baseline="0" dirty="0">
                  <a:ln>
                    <a:noFill/>
                  </a:ln>
                  <a:solidFill>
                    <a:srgbClr val="000000"/>
                  </a:solidFill>
                  <a:effectLst/>
                </a:rPr>
                <a:t>VISUAL QUALITY</a:t>
              </a:r>
              <a:endParaRPr kumimoji="0" lang="fr-FR" altLang="fr-FR" sz="1100" b="0" i="0" u="none" strike="noStrike" cap="none" normalizeH="0" baseline="0" dirty="0">
                <a:ln>
                  <a:noFill/>
                </a:ln>
                <a:solidFill>
                  <a:schemeClr val="tx1"/>
                </a:solidFill>
                <a:effectLst/>
              </a:endParaRPr>
            </a:p>
          </p:txBody>
        </p:sp>
      </p:grpSp>
    </p:spTree>
    <p:extLst>
      <p:ext uri="{BB962C8B-B14F-4D97-AF65-F5344CB8AC3E}">
        <p14:creationId xmlns:p14="http://schemas.microsoft.com/office/powerpoint/2010/main" val="366834809"/>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44546A"/>
      </a:dk2>
      <a:lt2>
        <a:srgbClr val="E7E6E6"/>
      </a:lt2>
      <a:accent1>
        <a:srgbClr val="E1BD6C"/>
      </a:accent1>
      <a:accent2>
        <a:srgbClr val="EBBF94"/>
      </a:accent2>
      <a:accent3>
        <a:srgbClr val="13775E"/>
      </a:accent3>
      <a:accent4>
        <a:srgbClr val="342749"/>
      </a:accent4>
      <a:accent5>
        <a:srgbClr val="F22F0F"/>
      </a:accent5>
      <a:accent6>
        <a:srgbClr val="70AD47"/>
      </a:accent6>
      <a:hlink>
        <a:srgbClr val="0563C1"/>
      </a:hlink>
      <a:folHlink>
        <a:srgbClr val="954F72"/>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17114</TotalTime>
  <Words>885</Words>
  <Application>Microsoft Office PowerPoint</Application>
  <PresentationFormat>Widescreen</PresentationFormat>
  <Paragraphs>87</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SemiLight Condensed</vt:lpstr>
      <vt:lpstr>Calibri</vt:lpstr>
      <vt:lpstr>Constantia</vt:lpstr>
      <vt:lpstr>Franklin Gothic Book</vt:lpstr>
      <vt:lpstr>Franklin Gothic Medium</vt:lpstr>
      <vt:lpstr>Libre Franklin</vt:lpstr>
      <vt:lpstr>Office Theme</vt:lpstr>
      <vt:lpstr>PowerPoint Presentation</vt:lpstr>
      <vt:lpstr> iBuyers, Zillow, and ‘the lemon problem’</vt:lpstr>
      <vt:lpstr>After 3 years, Zillow iBuyer fails, cuts 25% of staff and lost $420 million in final Quarter</vt:lpstr>
      <vt:lpstr>PowerPoint Presentation</vt:lpstr>
      <vt:lpstr>PowerPoint Presentation</vt:lpstr>
      <vt:lpstr>Information is limited to the structure itself</vt:lpstr>
      <vt:lpstr>What Other Tools Exist for Home-Seekers?</vt:lpstr>
      <vt:lpstr>PowerPoint Presentation</vt:lpstr>
      <vt:lpstr>Solution  Explore Building-Lvl Data on Environmental Quality</vt:lpstr>
      <vt:lpstr>Example: Walk-Score</vt:lpstr>
      <vt:lpstr>View-Score as a Service for Real Estate listing Service</vt:lpstr>
      <vt:lpstr>VS as an Exploratory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View-Seek</dc:title>
  <dc:creator>Swietek Adam Robert</dc:creator>
  <cp:lastModifiedBy>Swietek Adam Robert</cp:lastModifiedBy>
  <cp:revision>81</cp:revision>
  <dcterms:created xsi:type="dcterms:W3CDTF">2022-06-15T10:19:47Z</dcterms:created>
  <dcterms:modified xsi:type="dcterms:W3CDTF">2022-07-28T06:58:41Z</dcterms:modified>
</cp:coreProperties>
</file>